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1"/>
  </p:sldMasterIdLst>
  <p:notesMasterIdLst>
    <p:notesMasterId r:id="rId22"/>
  </p:notesMasterIdLst>
  <p:sldIdLst>
    <p:sldId id="294" r:id="rId2"/>
    <p:sldId id="306" r:id="rId3"/>
    <p:sldId id="305" r:id="rId4"/>
    <p:sldId id="268" r:id="rId5"/>
    <p:sldId id="304" r:id="rId6"/>
    <p:sldId id="290" r:id="rId7"/>
    <p:sldId id="273" r:id="rId8"/>
    <p:sldId id="260" r:id="rId9"/>
    <p:sldId id="301" r:id="rId10"/>
    <p:sldId id="302" r:id="rId11"/>
    <p:sldId id="303" r:id="rId12"/>
    <p:sldId id="274" r:id="rId13"/>
    <p:sldId id="298" r:id="rId14"/>
    <p:sldId id="300" r:id="rId15"/>
    <p:sldId id="299" r:id="rId16"/>
    <p:sldId id="289" r:id="rId17"/>
    <p:sldId id="272" r:id="rId18"/>
    <p:sldId id="296" r:id="rId19"/>
    <p:sldId id="297" r:id="rId20"/>
    <p:sldId id="267"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37"/>
    <p:restoredTop sz="93066"/>
  </p:normalViewPr>
  <p:slideViewPr>
    <p:cSldViewPr snapToGrid="0">
      <p:cViewPr varScale="1">
        <p:scale>
          <a:sx n="105" d="100"/>
          <a:sy n="105" d="100"/>
        </p:scale>
        <p:origin x="21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 Ghadekar" userId="922f5d5b7bd02b2c" providerId="LiveId" clId="{0D13B7D2-CBE1-402A-8170-E087DF255C54}"/>
    <pc:docChg chg="delSld">
      <pc:chgData name="Aryan Ghadekar" userId="922f5d5b7bd02b2c" providerId="LiveId" clId="{0D13B7D2-CBE1-402A-8170-E087DF255C54}" dt="2025-06-05T12:04:06.463" v="0" actId="47"/>
      <pc:docMkLst>
        <pc:docMk/>
      </pc:docMkLst>
      <pc:sldChg chg="del">
        <pc:chgData name="Aryan Ghadekar" userId="922f5d5b7bd02b2c" providerId="LiveId" clId="{0D13B7D2-CBE1-402A-8170-E087DF255C54}" dt="2025-06-05T12:04:06.463" v="0" actId="47"/>
        <pc:sldMkLst>
          <pc:docMk/>
          <pc:sldMk cId="1669941224"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17788-515B-C24B-928D-3A7F7BACD8C0}" type="datetimeFigureOut">
              <a:rPr lang="en-US" smtClean="0"/>
              <a:t>6/21/25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5B878-DEAC-5843-82AB-4D43C7445518}" type="slidenum">
              <a:rPr lang="en-US" smtClean="0"/>
              <a:t>‹#›</a:t>
            </a:fld>
            <a:endParaRPr lang="en-US"/>
          </a:p>
        </p:txBody>
      </p:sp>
    </p:spTree>
    <p:extLst>
      <p:ext uri="{BB962C8B-B14F-4D97-AF65-F5344CB8AC3E}">
        <p14:creationId xmlns:p14="http://schemas.microsoft.com/office/powerpoint/2010/main" val="2596147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55B878-DEAC-5843-82AB-4D43C7445518}" type="slidenum">
              <a:rPr lang="en-US" smtClean="0"/>
              <a:t>1</a:t>
            </a:fld>
            <a:endParaRPr lang="en-US"/>
          </a:p>
        </p:txBody>
      </p:sp>
    </p:spTree>
    <p:extLst>
      <p:ext uri="{BB962C8B-B14F-4D97-AF65-F5344CB8AC3E}">
        <p14:creationId xmlns:p14="http://schemas.microsoft.com/office/powerpoint/2010/main" val="412551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17" name="Google Shape;17;p18"/>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r>
              <a:rPr lang="en-US"/>
              <a:t>Click to edit Master subtitle style</a:t>
            </a:r>
            <a:endParaRPr/>
          </a:p>
        </p:txBody>
      </p:sp>
      <p:sp>
        <p:nvSpPr>
          <p:cNvPr id="18" name="Google Shape;18;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0E271197-1F73-EF42-8F1D-C0A47E0B69AB}" type="datetime1">
              <a:rPr lang="en-US" smtClean="0"/>
              <a:t>6/21/25</a:t>
            </a:fld>
            <a:endParaRPr lang="en-US"/>
          </a:p>
        </p:txBody>
      </p:sp>
      <p:sp>
        <p:nvSpPr>
          <p:cNvPr id="19" name="Google Shape;19;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0" name="Google Shape;20;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1375138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76" name="Google Shape;76;p27"/>
          <p:cNvSpPr>
            <a:spLocks noGrp="1"/>
          </p:cNvSpPr>
          <p:nvPr>
            <p:ph type="pic" idx="2"/>
          </p:nvPr>
        </p:nvSpPr>
        <p:spPr>
          <a:xfrm>
            <a:off x="2389717" y="612775"/>
            <a:ext cx="7315200" cy="4114800"/>
          </a:xfrm>
          <a:prstGeom prst="rect">
            <a:avLst/>
          </a:prstGeom>
          <a:noFill/>
          <a:ln>
            <a:noFill/>
          </a:ln>
        </p:spPr>
      </p:sp>
      <p:sp>
        <p:nvSpPr>
          <p:cNvPr id="77" name="Google Shape;77;p27"/>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pPr lvl="0"/>
            <a:r>
              <a:rPr lang="en-US"/>
              <a:t>Click to edit Master text styles</a:t>
            </a:r>
          </a:p>
        </p:txBody>
      </p:sp>
      <p:sp>
        <p:nvSpPr>
          <p:cNvPr id="78" name="Google Shape;78;p2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26FF9490-A6CB-6B49-B767-2554D5C842B6}" type="datetime1">
              <a:rPr lang="en-US" smtClean="0"/>
              <a:t>6/21/25</a:t>
            </a:fld>
            <a:endParaRPr lang="en-US"/>
          </a:p>
        </p:txBody>
      </p:sp>
      <p:sp>
        <p:nvSpPr>
          <p:cNvPr id="79" name="Google Shape;79;p2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80" name="Google Shape;80;p2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3599020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1"/>
        <p:cNvGrpSpPr/>
        <p:nvPr/>
      </p:nvGrpSpPr>
      <p:grpSpPr>
        <a:xfrm>
          <a:off x="0" y="0"/>
          <a:ext cx="0" cy="0"/>
          <a:chOff x="0" y="0"/>
          <a:chExt cx="0" cy="0"/>
        </a:xfrm>
      </p:grpSpPr>
      <p:sp>
        <p:nvSpPr>
          <p:cNvPr id="82" name="Google Shape;82;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83" name="Google Shape;83;p28"/>
          <p:cNvSpPr txBox="1">
            <a:spLocks noGrp="1"/>
          </p:cNvSpPr>
          <p:nvPr>
            <p:ph type="body" idx="1"/>
          </p:nvPr>
        </p:nvSpPr>
        <p:spPr>
          <a:xfrm rot="5400000">
            <a:off x="3833020"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en-US"/>
              <a:t>Click to edit Master text styles</a:t>
            </a:r>
          </a:p>
        </p:txBody>
      </p:sp>
      <p:sp>
        <p:nvSpPr>
          <p:cNvPr id="84" name="Google Shape;84;p2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D9B63285-D39E-0D48-84A3-72621D612B1B}" type="datetime1">
              <a:rPr lang="en-US" smtClean="0"/>
              <a:t>6/21/25</a:t>
            </a:fld>
            <a:endParaRPr lang="en-US"/>
          </a:p>
        </p:txBody>
      </p:sp>
      <p:sp>
        <p:nvSpPr>
          <p:cNvPr id="85" name="Google Shape;85;p2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86" name="Google Shape;86;p2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2844086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7"/>
        <p:cNvGrpSpPr/>
        <p:nvPr/>
      </p:nvGrpSpPr>
      <p:grpSpPr>
        <a:xfrm>
          <a:off x="0" y="0"/>
          <a:ext cx="0" cy="0"/>
          <a:chOff x="0" y="0"/>
          <a:chExt cx="0" cy="0"/>
        </a:xfrm>
      </p:grpSpPr>
      <p:sp>
        <p:nvSpPr>
          <p:cNvPr id="88" name="Google Shape;88;p29"/>
          <p:cNvSpPr txBox="1">
            <a:spLocks noGrp="1"/>
          </p:cNvSpPr>
          <p:nvPr>
            <p:ph type="title"/>
          </p:nvPr>
        </p:nvSpPr>
        <p:spPr>
          <a:xfrm rot="5400000">
            <a:off x="7285039" y="1828801"/>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89" name="Google Shape;89;p29"/>
          <p:cNvSpPr txBox="1">
            <a:spLocks noGrp="1"/>
          </p:cNvSpPr>
          <p:nvPr>
            <p:ph type="body" idx="1"/>
          </p:nvPr>
        </p:nvSpPr>
        <p:spPr>
          <a:xfrm rot="5400000">
            <a:off x="1697039" y="-812800"/>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en-US"/>
              <a:t>Click to edit Master text styles</a:t>
            </a:r>
          </a:p>
        </p:txBody>
      </p:sp>
      <p:sp>
        <p:nvSpPr>
          <p:cNvPr id="90" name="Google Shape;90;p2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2AF6295-227D-F34D-9A62-7918FFBBD96B}" type="datetime1">
              <a:rPr lang="en-US" smtClean="0"/>
              <a:t>6/21/25</a:t>
            </a:fld>
            <a:endParaRPr lang="en-US"/>
          </a:p>
        </p:txBody>
      </p:sp>
      <p:sp>
        <p:nvSpPr>
          <p:cNvPr id="91" name="Google Shape;91;p2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92" name="Google Shape;92;p2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2130076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gradFill>
          <a:gsLst>
            <a:gs pos="0">
              <a:schemeClr val="accent1"/>
            </a:gs>
            <a:gs pos="100000">
              <a:schemeClr val="lt1"/>
            </a:gs>
          </a:gsLst>
          <a:lin ang="5400700" scaled="0"/>
        </a:gradFill>
        <a:effectLst/>
      </p:bgPr>
    </p:bg>
    <p:spTree>
      <p:nvGrpSpPr>
        <p:cNvPr id="1" name="Shape 93"/>
        <p:cNvGrpSpPr/>
        <p:nvPr/>
      </p:nvGrpSpPr>
      <p:grpSpPr>
        <a:xfrm>
          <a:off x="0" y="0"/>
          <a:ext cx="0" cy="0"/>
          <a:chOff x="0" y="0"/>
          <a:chExt cx="0" cy="0"/>
        </a:xfrm>
      </p:grpSpPr>
      <p:sp>
        <p:nvSpPr>
          <p:cNvPr id="94" name="Google Shape;94;g275d74f973b_0_53"/>
          <p:cNvSpPr txBox="1">
            <a:spLocks noGrp="1"/>
          </p:cNvSpPr>
          <p:nvPr>
            <p:ph type="title"/>
          </p:nvPr>
        </p:nvSpPr>
        <p:spPr>
          <a:xfrm>
            <a:off x="6093867" y="2143433"/>
            <a:ext cx="5147200" cy="122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600"/>
              <a:buNone/>
              <a:defRPr sz="43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r>
              <a:rPr lang="en-US"/>
              <a:t>Click to edit Master title style</a:t>
            </a:r>
            <a:endParaRPr/>
          </a:p>
        </p:txBody>
      </p:sp>
      <p:sp>
        <p:nvSpPr>
          <p:cNvPr id="95" name="Google Shape;95;g275d74f973b_0_53"/>
          <p:cNvSpPr txBox="1">
            <a:spLocks noGrp="1"/>
          </p:cNvSpPr>
          <p:nvPr>
            <p:ph type="title" idx="2"/>
          </p:nvPr>
        </p:nvSpPr>
        <p:spPr>
          <a:xfrm>
            <a:off x="8262067" y="727333"/>
            <a:ext cx="2978800" cy="141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7500" b="1"/>
            </a:lvl1pPr>
            <a:lvl2pPr lvl="1" algn="ctr">
              <a:lnSpc>
                <a:spcPct val="100000"/>
              </a:lnSpc>
              <a:spcBef>
                <a:spcPts val="0"/>
              </a:spcBef>
              <a:spcAft>
                <a:spcPts val="0"/>
              </a:spcAft>
              <a:buClr>
                <a:schemeClr val="lt1"/>
              </a:buClr>
              <a:buSzPts val="6000"/>
              <a:buNone/>
              <a:defRPr sz="6000" b="1">
                <a:solidFill>
                  <a:schemeClr val="lt1"/>
                </a:solidFill>
              </a:defRPr>
            </a:lvl2pPr>
            <a:lvl3pPr lvl="2" algn="ctr">
              <a:lnSpc>
                <a:spcPct val="100000"/>
              </a:lnSpc>
              <a:spcBef>
                <a:spcPts val="0"/>
              </a:spcBef>
              <a:spcAft>
                <a:spcPts val="0"/>
              </a:spcAft>
              <a:buClr>
                <a:schemeClr val="lt1"/>
              </a:buClr>
              <a:buSzPts val="6000"/>
              <a:buNone/>
              <a:defRPr sz="6000" b="1">
                <a:solidFill>
                  <a:schemeClr val="lt1"/>
                </a:solidFill>
              </a:defRPr>
            </a:lvl3pPr>
            <a:lvl4pPr lvl="3" algn="ctr">
              <a:lnSpc>
                <a:spcPct val="100000"/>
              </a:lnSpc>
              <a:spcBef>
                <a:spcPts val="0"/>
              </a:spcBef>
              <a:spcAft>
                <a:spcPts val="0"/>
              </a:spcAft>
              <a:buClr>
                <a:schemeClr val="lt1"/>
              </a:buClr>
              <a:buSzPts val="6000"/>
              <a:buNone/>
              <a:defRPr sz="6000" b="1">
                <a:solidFill>
                  <a:schemeClr val="lt1"/>
                </a:solidFill>
              </a:defRPr>
            </a:lvl4pPr>
            <a:lvl5pPr lvl="4" algn="ctr">
              <a:lnSpc>
                <a:spcPct val="100000"/>
              </a:lnSpc>
              <a:spcBef>
                <a:spcPts val="0"/>
              </a:spcBef>
              <a:spcAft>
                <a:spcPts val="0"/>
              </a:spcAft>
              <a:buClr>
                <a:schemeClr val="lt1"/>
              </a:buClr>
              <a:buSzPts val="6000"/>
              <a:buNone/>
              <a:defRPr sz="6000" b="1">
                <a:solidFill>
                  <a:schemeClr val="lt1"/>
                </a:solidFill>
              </a:defRPr>
            </a:lvl5pPr>
            <a:lvl6pPr lvl="5" algn="ctr">
              <a:lnSpc>
                <a:spcPct val="100000"/>
              </a:lnSpc>
              <a:spcBef>
                <a:spcPts val="0"/>
              </a:spcBef>
              <a:spcAft>
                <a:spcPts val="0"/>
              </a:spcAft>
              <a:buClr>
                <a:schemeClr val="lt1"/>
              </a:buClr>
              <a:buSzPts val="6000"/>
              <a:buNone/>
              <a:defRPr sz="6000" b="1">
                <a:solidFill>
                  <a:schemeClr val="lt1"/>
                </a:solidFill>
              </a:defRPr>
            </a:lvl6pPr>
            <a:lvl7pPr lvl="6" algn="ctr">
              <a:lnSpc>
                <a:spcPct val="100000"/>
              </a:lnSpc>
              <a:spcBef>
                <a:spcPts val="0"/>
              </a:spcBef>
              <a:spcAft>
                <a:spcPts val="0"/>
              </a:spcAft>
              <a:buClr>
                <a:schemeClr val="lt1"/>
              </a:buClr>
              <a:buSzPts val="6000"/>
              <a:buNone/>
              <a:defRPr sz="6000" b="1">
                <a:solidFill>
                  <a:schemeClr val="lt1"/>
                </a:solidFill>
              </a:defRPr>
            </a:lvl7pPr>
            <a:lvl8pPr lvl="7" algn="ctr">
              <a:lnSpc>
                <a:spcPct val="100000"/>
              </a:lnSpc>
              <a:spcBef>
                <a:spcPts val="0"/>
              </a:spcBef>
              <a:spcAft>
                <a:spcPts val="0"/>
              </a:spcAft>
              <a:buClr>
                <a:schemeClr val="lt1"/>
              </a:buClr>
              <a:buSzPts val="6000"/>
              <a:buNone/>
              <a:defRPr sz="6000" b="1">
                <a:solidFill>
                  <a:schemeClr val="lt1"/>
                </a:solidFill>
              </a:defRPr>
            </a:lvl8pPr>
            <a:lvl9pPr lvl="8" algn="ctr">
              <a:lnSpc>
                <a:spcPct val="100000"/>
              </a:lnSpc>
              <a:spcBef>
                <a:spcPts val="0"/>
              </a:spcBef>
              <a:spcAft>
                <a:spcPts val="0"/>
              </a:spcAft>
              <a:buClr>
                <a:schemeClr val="lt1"/>
              </a:buClr>
              <a:buSzPts val="6000"/>
              <a:buNone/>
              <a:defRPr sz="6000" b="1">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402207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Title and Content">
  <p:cSld name="1_Title and Content">
    <p:spTree>
      <p:nvGrpSpPr>
        <p:cNvPr id="1" name="Shape 21"/>
        <p:cNvGrpSpPr/>
        <p:nvPr/>
      </p:nvGrpSpPr>
      <p:grpSpPr>
        <a:xfrm>
          <a:off x="0" y="0"/>
          <a:ext cx="0" cy="0"/>
          <a:chOff x="0" y="0"/>
          <a:chExt cx="0" cy="0"/>
        </a:xfrm>
      </p:grpSpPr>
      <p:sp>
        <p:nvSpPr>
          <p:cNvPr id="22" name="Google Shape;22;p19"/>
          <p:cNvSpPr/>
          <p:nvPr/>
        </p:nvSpPr>
        <p:spPr>
          <a:xfrm>
            <a:off x="1117600" y="77450"/>
            <a:ext cx="10261600" cy="457200"/>
          </a:xfrm>
          <a:prstGeom prst="roundRect">
            <a:avLst>
              <a:gd name="adj" fmla="val 16667"/>
            </a:avLst>
          </a:prstGeom>
          <a:gradFill>
            <a:gsLst>
              <a:gs pos="0">
                <a:srgbClr val="2D5C97"/>
              </a:gs>
              <a:gs pos="80000">
                <a:srgbClr val="3C7AC5"/>
              </a:gs>
              <a:gs pos="100000">
                <a:srgbClr val="397BC9"/>
              </a:gs>
            </a:gsLst>
            <a:lin ang="16200000" scaled="0"/>
          </a:gra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pic>
        <p:nvPicPr>
          <p:cNvPr id="25" name="Google Shape;25;p19" descr="C:\Users\HP\Pictures\animations\1.gif"/>
          <p:cNvPicPr preferRelativeResize="0"/>
          <p:nvPr/>
        </p:nvPicPr>
        <p:blipFill rotWithShape="1">
          <a:blip r:embed="rId2">
            <a:alphaModFix/>
          </a:blip>
          <a:srcRect/>
          <a:stretch/>
        </p:blipFill>
        <p:spPr>
          <a:xfrm>
            <a:off x="546100" y="581025"/>
            <a:ext cx="11633200" cy="71438"/>
          </a:xfrm>
          <a:prstGeom prst="rect">
            <a:avLst/>
          </a:prstGeom>
          <a:noFill/>
          <a:ln>
            <a:noFill/>
          </a:ln>
        </p:spPr>
      </p:pic>
      <p:sp>
        <p:nvSpPr>
          <p:cNvPr id="26" name="Google Shape;26;p19"/>
          <p:cNvSpPr txBox="1">
            <a:spLocks noGrp="1"/>
          </p:cNvSpPr>
          <p:nvPr>
            <p:ph type="title"/>
          </p:nvPr>
        </p:nvSpPr>
        <p:spPr>
          <a:xfrm>
            <a:off x="2196893" y="2"/>
            <a:ext cx="7721600" cy="6397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2800"/>
              <a:buFont typeface="Verdana"/>
              <a:buNone/>
              <a:defRPr sz="2800">
                <a:solidFill>
                  <a:schemeClr val="lt1"/>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27" name="Google Shape;27;p19"/>
          <p:cNvSpPr txBox="1">
            <a:spLocks noGrp="1"/>
          </p:cNvSpPr>
          <p:nvPr>
            <p:ph type="body" idx="1"/>
          </p:nvPr>
        </p:nvSpPr>
        <p:spPr>
          <a:xfrm>
            <a:off x="812800" y="667404"/>
            <a:ext cx="11137464" cy="5733396"/>
          </a:xfrm>
          <a:prstGeom prst="rect">
            <a:avLst/>
          </a:prstGeom>
          <a:noFill/>
          <a:ln>
            <a:noFill/>
          </a:ln>
        </p:spPr>
        <p:txBody>
          <a:bodyPr spcFirstLastPara="1" wrap="square" lIns="91425" tIns="45700" rIns="91425" bIns="45700" anchor="t" anchorCtr="0">
            <a:normAutofit/>
          </a:bodyPr>
          <a:lstStyle>
            <a:lvl1pPr marL="457200" lvl="0" indent="-355600" algn="l">
              <a:lnSpc>
                <a:spcPct val="150000"/>
              </a:lnSpc>
              <a:spcBef>
                <a:spcPts val="400"/>
              </a:spcBef>
              <a:spcAft>
                <a:spcPts val="0"/>
              </a:spcAft>
              <a:buClr>
                <a:schemeClr val="dk1"/>
              </a:buClr>
              <a:buSzPts val="2000"/>
              <a:buChar char="•"/>
              <a:defRPr sz="2000">
                <a:latin typeface="Verdana"/>
                <a:ea typeface="Verdana"/>
                <a:cs typeface="Verdana"/>
                <a:sym typeface="Verdana"/>
              </a:defRPr>
            </a:lvl1pPr>
            <a:lvl2pPr marL="914400" lvl="1" indent="-355600" algn="l">
              <a:lnSpc>
                <a:spcPct val="150000"/>
              </a:lnSpc>
              <a:spcBef>
                <a:spcPts val="400"/>
              </a:spcBef>
              <a:spcAft>
                <a:spcPts val="0"/>
              </a:spcAft>
              <a:buClr>
                <a:schemeClr val="dk1"/>
              </a:buClr>
              <a:buSzPts val="2000"/>
              <a:buChar char="–"/>
              <a:defRPr sz="2000">
                <a:latin typeface="Verdana"/>
                <a:ea typeface="Verdana"/>
                <a:cs typeface="Verdana"/>
                <a:sym typeface="Verdana"/>
              </a:defRPr>
            </a:lvl2pPr>
            <a:lvl3pPr marL="1371600" lvl="2" indent="-355600" algn="l">
              <a:lnSpc>
                <a:spcPct val="150000"/>
              </a:lnSpc>
              <a:spcBef>
                <a:spcPts val="400"/>
              </a:spcBef>
              <a:spcAft>
                <a:spcPts val="0"/>
              </a:spcAft>
              <a:buClr>
                <a:schemeClr val="dk1"/>
              </a:buClr>
              <a:buSzPts val="2000"/>
              <a:buChar char="•"/>
              <a:defRPr sz="2000">
                <a:latin typeface="Verdana"/>
                <a:ea typeface="Verdana"/>
                <a:cs typeface="Verdana"/>
                <a:sym typeface="Verdana"/>
              </a:defRPr>
            </a:lvl3pPr>
            <a:lvl4pPr marL="1828800" lvl="3" indent="-355600" algn="l">
              <a:lnSpc>
                <a:spcPct val="150000"/>
              </a:lnSpc>
              <a:spcBef>
                <a:spcPts val="400"/>
              </a:spcBef>
              <a:spcAft>
                <a:spcPts val="0"/>
              </a:spcAft>
              <a:buClr>
                <a:schemeClr val="dk1"/>
              </a:buClr>
              <a:buSzPts val="2000"/>
              <a:buChar char="–"/>
              <a:defRPr sz="2000">
                <a:latin typeface="Verdana"/>
                <a:ea typeface="Verdana"/>
                <a:cs typeface="Verdana"/>
                <a:sym typeface="Verdana"/>
              </a:defRPr>
            </a:lvl4pPr>
            <a:lvl5pPr marL="2286000" lvl="4" indent="-355600" algn="l">
              <a:lnSpc>
                <a:spcPct val="150000"/>
              </a:lnSpc>
              <a:spcBef>
                <a:spcPts val="400"/>
              </a:spcBef>
              <a:spcAft>
                <a:spcPts val="0"/>
              </a:spcAft>
              <a:buClr>
                <a:schemeClr val="dk1"/>
              </a:buClr>
              <a:buSzPts val="2000"/>
              <a:buChar char="»"/>
              <a:defRPr sz="2000">
                <a:latin typeface="Verdana"/>
                <a:ea typeface="Verdana"/>
                <a:cs typeface="Verdana"/>
                <a:sym typeface="Verdan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en-US"/>
              <a:t>Click to edit Master text styles</a:t>
            </a:r>
          </a:p>
        </p:txBody>
      </p:sp>
      <p:sp>
        <p:nvSpPr>
          <p:cNvPr id="28" name="Google Shape;28;p19"/>
          <p:cNvSpPr txBox="1">
            <a:spLocks noGrp="1"/>
          </p:cNvSpPr>
          <p:nvPr>
            <p:ph type="ftr" idx="11"/>
          </p:nvPr>
        </p:nvSpPr>
        <p:spPr>
          <a:xfrm>
            <a:off x="4165600" y="6553200"/>
            <a:ext cx="3860800" cy="2603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9" name="Google Shape;29;p19"/>
          <p:cNvSpPr txBox="1">
            <a:spLocks noGrp="1"/>
          </p:cNvSpPr>
          <p:nvPr>
            <p:ph type="sldNum" idx="12"/>
          </p:nvPr>
        </p:nvSpPr>
        <p:spPr>
          <a:xfrm>
            <a:off x="9266864" y="6538422"/>
            <a:ext cx="2844800" cy="2603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1681863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6835C75-AC2A-BC42-BBD2-EA4A47E26EF3}" type="datetime1">
              <a:rPr lang="en-US" smtClean="0"/>
              <a:t>6/21/25</a:t>
            </a:fld>
            <a:endParaRPr lang="en-US"/>
          </a:p>
        </p:txBody>
      </p:sp>
      <p:sp>
        <p:nvSpPr>
          <p:cNvPr id="32" name="Google Shape;32;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33" name="Google Shape;33;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480072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4"/>
        <p:cNvGrpSpPr/>
        <p:nvPr/>
      </p:nvGrpSpPr>
      <p:grpSpPr>
        <a:xfrm>
          <a:off x="0" y="0"/>
          <a:ext cx="0" cy="0"/>
          <a:chOff x="0" y="0"/>
          <a:chExt cx="0" cy="0"/>
        </a:xfrm>
      </p:grpSpPr>
      <p:sp>
        <p:nvSpPr>
          <p:cNvPr id="35" name="Google Shape;35;p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36" name="Google Shape;36;p2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en-US"/>
              <a:t>Click to edit Master text styles</a:t>
            </a:r>
          </a:p>
        </p:txBody>
      </p:sp>
      <p:sp>
        <p:nvSpPr>
          <p:cNvPr id="37" name="Google Shape;3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43409EA-2EDA-D640-AE0F-01335F98CAE0}" type="datetime1">
              <a:rPr lang="en-US" smtClean="0"/>
              <a:t>6/21/25</a:t>
            </a:fld>
            <a:endParaRPr lang="en-US"/>
          </a:p>
        </p:txBody>
      </p:sp>
      <p:sp>
        <p:nvSpPr>
          <p:cNvPr id="38" name="Google Shape;3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39" name="Google Shape;3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415785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2" name="Google Shape;42;p22"/>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
        <p:nvSpPr>
          <p:cNvPr id="43" name="Google Shape;43;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21662FB2-4644-9D4A-A020-8A99F969A7AE}" type="datetime1">
              <a:rPr lang="en-US" smtClean="0"/>
              <a:t>6/21/25</a:t>
            </a:fld>
            <a:endParaRPr lang="en-US"/>
          </a:p>
        </p:txBody>
      </p:sp>
      <p:sp>
        <p:nvSpPr>
          <p:cNvPr id="44" name="Google Shape;44;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45" name="Google Shape;45;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419352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6"/>
        <p:cNvGrpSpPr/>
        <p:nvPr/>
      </p:nvGrpSpPr>
      <p:grpSpPr>
        <a:xfrm>
          <a:off x="0" y="0"/>
          <a:ext cx="0" cy="0"/>
          <a:chOff x="0" y="0"/>
          <a:chExt cx="0" cy="0"/>
        </a:xfrm>
      </p:grpSpPr>
      <p:sp>
        <p:nvSpPr>
          <p:cNvPr id="47" name="Google Shape;47;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8" name="Google Shape;48;p23"/>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pPr lvl="0"/>
            <a:r>
              <a:rPr lang="en-US"/>
              <a:t>Click to edit Master text styles</a:t>
            </a:r>
          </a:p>
        </p:txBody>
      </p:sp>
      <p:sp>
        <p:nvSpPr>
          <p:cNvPr id="49" name="Google Shape;49;p23"/>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pPr lvl="0"/>
            <a:r>
              <a:rPr lang="en-US"/>
              <a:t>Click to edit Master text styles</a:t>
            </a:r>
          </a:p>
        </p:txBody>
      </p:sp>
      <p:sp>
        <p:nvSpPr>
          <p:cNvPr id="50" name="Google Shape;50;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1411F94D-0346-4F46-8547-FE587A371D5A}" type="datetime1">
              <a:rPr lang="en-US" smtClean="0"/>
              <a:t>6/21/25</a:t>
            </a:fld>
            <a:endParaRPr lang="en-US"/>
          </a:p>
        </p:txBody>
      </p:sp>
      <p:sp>
        <p:nvSpPr>
          <p:cNvPr id="51" name="Google Shape;51;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52" name="Google Shape;52;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1667960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3"/>
        <p:cNvGrpSpPr/>
        <p:nvPr/>
      </p:nvGrpSpPr>
      <p:grpSpPr>
        <a:xfrm>
          <a:off x="0" y="0"/>
          <a:ext cx="0" cy="0"/>
          <a:chOff x="0" y="0"/>
          <a:chExt cx="0" cy="0"/>
        </a:xfrm>
      </p:grpSpPr>
      <p:sp>
        <p:nvSpPr>
          <p:cNvPr id="54" name="Google Shape;54;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5" name="Google Shape;55;p24"/>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pPr lvl="0"/>
            <a:r>
              <a:rPr lang="en-US"/>
              <a:t>Click to edit Master text styles</a:t>
            </a:r>
          </a:p>
        </p:txBody>
      </p:sp>
      <p:sp>
        <p:nvSpPr>
          <p:cNvPr id="56" name="Google Shape;56;p24"/>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pPr lvl="0"/>
            <a:r>
              <a:rPr lang="en-US"/>
              <a:t>Click to edit Master text styles</a:t>
            </a:r>
          </a:p>
        </p:txBody>
      </p:sp>
      <p:sp>
        <p:nvSpPr>
          <p:cNvPr id="57" name="Google Shape;57;p24"/>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pPr lvl="0"/>
            <a:r>
              <a:rPr lang="en-US"/>
              <a:t>Click to edit Master text styles</a:t>
            </a:r>
          </a:p>
        </p:txBody>
      </p:sp>
      <p:sp>
        <p:nvSpPr>
          <p:cNvPr id="58" name="Google Shape;58;p24"/>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pPr lvl="0"/>
            <a:r>
              <a:rPr lang="en-US"/>
              <a:t>Click to edit Master text styles</a:t>
            </a:r>
          </a:p>
        </p:txBody>
      </p:sp>
      <p:sp>
        <p:nvSpPr>
          <p:cNvPr id="59" name="Google Shape;59;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087F958-8C9D-7E4E-BCD0-A999CD0B57F5}" type="datetime1">
              <a:rPr lang="en-US" smtClean="0"/>
              <a:t>6/21/25</a:t>
            </a:fld>
            <a:endParaRPr lang="en-US"/>
          </a:p>
        </p:txBody>
      </p:sp>
      <p:sp>
        <p:nvSpPr>
          <p:cNvPr id="60" name="Google Shape;60;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61" name="Google Shape;61;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3802375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2"/>
        <p:cNvGrpSpPr/>
        <p:nvPr/>
      </p:nvGrpSpPr>
      <p:grpSpPr>
        <a:xfrm>
          <a:off x="0" y="0"/>
          <a:ext cx="0" cy="0"/>
          <a:chOff x="0" y="0"/>
          <a:chExt cx="0" cy="0"/>
        </a:xfrm>
      </p:grpSpPr>
      <p:sp>
        <p:nvSpPr>
          <p:cNvPr id="63" name="Google Shape;63;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4" name="Google Shape;64;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2C59B64F-36D7-7F46-930B-3840BBCA55EB}" type="datetime1">
              <a:rPr lang="en-US" smtClean="0"/>
              <a:t>6/21/25</a:t>
            </a:fld>
            <a:endParaRPr lang="en-US"/>
          </a:p>
        </p:txBody>
      </p:sp>
      <p:sp>
        <p:nvSpPr>
          <p:cNvPr id="65" name="Google Shape;65;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66" name="Google Shape;66;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105705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9" name="Google Shape;69;p26"/>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pPr lvl="0"/>
            <a:r>
              <a:rPr lang="en-US"/>
              <a:t>Click to edit Master text styles</a:t>
            </a:r>
          </a:p>
        </p:txBody>
      </p:sp>
      <p:sp>
        <p:nvSpPr>
          <p:cNvPr id="70" name="Google Shape;70;p26"/>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pPr lvl="0"/>
            <a:r>
              <a:rPr lang="en-US"/>
              <a:t>Click to edit Master text styles</a:t>
            </a:r>
          </a:p>
        </p:txBody>
      </p:sp>
      <p:sp>
        <p:nvSpPr>
          <p:cNvPr id="71" name="Google Shape;71;p2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14217198-BB4C-6742-AFB7-BA0081F3AEBD}" type="datetime1">
              <a:rPr lang="en-US" smtClean="0"/>
              <a:t>6/21/25</a:t>
            </a:fld>
            <a:endParaRPr lang="en-US"/>
          </a:p>
        </p:txBody>
      </p:sp>
      <p:sp>
        <p:nvSpPr>
          <p:cNvPr id="72" name="Google Shape;72;p2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73" name="Google Shape;73;p2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1934414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fld id="{6931F9C5-60D0-8B4D-9BFF-DF74F16551C4}" type="datetime1">
              <a:rPr lang="en-US" smtClean="0"/>
              <a:t>6/21/25</a:t>
            </a:fld>
            <a:endParaRPr lang="en-US"/>
          </a:p>
        </p:txBody>
      </p:sp>
      <p:sp>
        <p:nvSpPr>
          <p:cNvPr id="13" name="Google Shape;13;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59EB0EDB-E9F9-8442-A134-CF406E7BEB24}" type="slidenum">
              <a:rPr lang="en-US" smtClean="0"/>
              <a:t>‹#›</a:t>
            </a:fld>
            <a:endParaRPr lang="en-US"/>
          </a:p>
        </p:txBody>
      </p:sp>
    </p:spTree>
    <p:extLst>
      <p:ext uri="{BB962C8B-B14F-4D97-AF65-F5344CB8AC3E}">
        <p14:creationId xmlns:p14="http://schemas.microsoft.com/office/powerpoint/2010/main" val="1200564309"/>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jp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4F382-5E05-1488-90AC-3A3810564107}"/>
            </a:ext>
          </a:extLst>
        </p:cNvPr>
        <p:cNvGrpSpPr/>
        <p:nvPr/>
      </p:nvGrpSpPr>
      <p:grpSpPr>
        <a:xfrm>
          <a:off x="0" y="0"/>
          <a:ext cx="0" cy="0"/>
          <a:chOff x="0" y="0"/>
          <a:chExt cx="0" cy="0"/>
        </a:xfrm>
      </p:grpSpPr>
      <p:pic>
        <p:nvPicPr>
          <p:cNvPr id="5121" name="Picture 1" descr="A futuristic smart traffic management system in a modern city. The scene includes AI-powered traffic lights with sensors, real-time traffic monitoring on large digital billboards, and autonomous vehicles seamlessly navigating intersections. A control center displays live data analytics on multiple screens. An ambulance with priority passage is shown moving smoothly through traffic. The cityscape is illuminated with smart LED streetlights, and pedestrians are using a mobile app to check traffic conditions. The composition is well-aligned, with a clear view of the intersections and technology in action. No drones are present in the image.">
            <a:extLst>
              <a:ext uri="{FF2B5EF4-FFF2-40B4-BE49-F238E27FC236}">
                <a16:creationId xmlns:a16="http://schemas.microsoft.com/office/drawing/2014/main" id="{04598CC0-05E2-21BA-3FED-DDA2BE2C7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5" y="-129397"/>
            <a:ext cx="12441382" cy="7222921"/>
          </a:xfrm>
          <a:prstGeom prst="rect">
            <a:avLst/>
          </a:prstGeom>
          <a:noFill/>
          <a:extLst>
            <a:ext uri="{909E8E84-426E-40DD-AFC4-6F175D3DCCD1}">
              <a14:hiddenFill xmlns:a14="http://schemas.microsoft.com/office/drawing/2010/main">
                <a:solidFill>
                  <a:srgbClr val="FFFFFF"/>
                </a:solidFill>
              </a14:hiddenFill>
            </a:ext>
          </a:extLst>
        </p:spPr>
      </p:pic>
      <p:sp>
        <p:nvSpPr>
          <p:cNvPr id="3081" name="Slide Number Placeholder 2">
            <a:extLst>
              <a:ext uri="{FF2B5EF4-FFF2-40B4-BE49-F238E27FC236}">
                <a16:creationId xmlns:a16="http://schemas.microsoft.com/office/drawing/2014/main" id="{9F0CD12C-D308-78F6-9B46-7103DA2A65F9}"/>
              </a:ext>
            </a:extLst>
          </p:cNvPr>
          <p:cNvSpPr>
            <a:spLocks noGrp="1"/>
          </p:cNvSpPr>
          <p:nvPr>
            <p:ph type="sldNum" idx="12"/>
          </p:nvPr>
        </p:nvSpPr>
        <p:spPr>
          <a:xfrm>
            <a:off x="8737600" y="6356351"/>
            <a:ext cx="2844800" cy="365125"/>
          </a:xfrm>
        </p:spPr>
        <p:txBody>
          <a:bodyPr/>
          <a:lstStyle/>
          <a:p>
            <a:pPr>
              <a:spcAft>
                <a:spcPts val="600"/>
              </a:spcAft>
            </a:pPr>
            <a:fld id="{59EB0EDB-E9F9-8442-A134-CF406E7BEB24}" type="slidenum">
              <a:rPr lang="en-US" smtClean="0"/>
              <a:pPr>
                <a:spcAft>
                  <a:spcPts val="600"/>
                </a:spcAft>
              </a:pPr>
              <a:t>1</a:t>
            </a:fld>
            <a:endParaRPr lang="en-US"/>
          </a:p>
        </p:txBody>
      </p:sp>
      <p:sp>
        <p:nvSpPr>
          <p:cNvPr id="2" name="TextBox 1">
            <a:extLst>
              <a:ext uri="{FF2B5EF4-FFF2-40B4-BE49-F238E27FC236}">
                <a16:creationId xmlns:a16="http://schemas.microsoft.com/office/drawing/2014/main" id="{1DF62767-8FC9-3768-9360-F8B9903E7C9B}"/>
              </a:ext>
            </a:extLst>
          </p:cNvPr>
          <p:cNvSpPr txBox="1"/>
          <p:nvPr/>
        </p:nvSpPr>
        <p:spPr>
          <a:xfrm>
            <a:off x="877501" y="-129397"/>
            <a:ext cx="10473330" cy="2064774"/>
          </a:xfrm>
          <a:prstGeom prst="rect">
            <a:avLst/>
          </a:prstGeom>
          <a:noFill/>
          <a:ln>
            <a:noFill/>
          </a:ln>
        </p:spPr>
        <p:txBody>
          <a:bodyPr spcFirstLastPara="1" wrap="square" lIns="91425" tIns="45700" rIns="91425" bIns="45700" rtlCol="0" anchor="ctr" anchorCtr="0">
            <a:normAutofit/>
          </a:bodyPr>
          <a:lstStyle/>
          <a:p>
            <a:pPr algn="ctr">
              <a:spcAft>
                <a:spcPts val="600"/>
              </a:spcAft>
              <a:buClr>
                <a:schemeClr val="dk1"/>
              </a:buClr>
              <a:buSzPts val="1800"/>
            </a:pPr>
            <a:endParaRPr lang="en-US" sz="4400" b="1" i="0" u="none" strike="noStrike" cap="none" dirty="0">
              <a:solidFill>
                <a:schemeClr val="dk1"/>
              </a:solidFill>
              <a:highlight>
                <a:srgbClr val="C0C0C0"/>
              </a:highlight>
              <a:latin typeface="Asap" pitchFamily="2" charset="77"/>
              <a:ea typeface="Verdana" panose="020B0604030504040204" pitchFamily="34" charset="0"/>
              <a:cs typeface="Verdana" panose="020B0604030504040204" pitchFamily="34" charset="0"/>
            </a:endParaRPr>
          </a:p>
        </p:txBody>
      </p:sp>
      <p:sp>
        <p:nvSpPr>
          <p:cNvPr id="3" name="Rounded Rectangle 2">
            <a:extLst>
              <a:ext uri="{FF2B5EF4-FFF2-40B4-BE49-F238E27FC236}">
                <a16:creationId xmlns:a16="http://schemas.microsoft.com/office/drawing/2014/main" id="{9662A635-1F2F-A1CC-41D5-CD00B7AD489B}"/>
              </a:ext>
            </a:extLst>
          </p:cNvPr>
          <p:cNvSpPr/>
          <p:nvPr/>
        </p:nvSpPr>
        <p:spPr>
          <a:xfrm>
            <a:off x="99212" y="1978747"/>
            <a:ext cx="4298867" cy="4377604"/>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buClr>
                <a:schemeClr val="dk1"/>
              </a:buClr>
              <a:buSzPts val="1800"/>
            </a:pPr>
            <a:r>
              <a:rPr lang="en-US" sz="2600" b="1" dirty="0">
                <a:solidFill>
                  <a:schemeClr val="dk1"/>
                </a:solidFill>
                <a:latin typeface="Asap" pitchFamily="2" charset="77"/>
                <a:ea typeface="Verdana" panose="020B0604030504040204" pitchFamily="34" charset="0"/>
                <a:cs typeface="Verdana" panose="020B0604030504040204" pitchFamily="34" charset="0"/>
              </a:rPr>
              <a:t>        Authors:</a:t>
            </a:r>
          </a:p>
          <a:p>
            <a:pPr marL="514350" indent="-514350">
              <a:spcAft>
                <a:spcPts val="600"/>
              </a:spcAft>
              <a:buClr>
                <a:schemeClr val="dk1"/>
              </a:buClr>
              <a:buSzPts val="1800"/>
              <a:buAutoNum type="arabicPeriod"/>
            </a:pPr>
            <a:r>
              <a:rPr lang="en-US" sz="2400" dirty="0">
                <a:solidFill>
                  <a:schemeClr val="dk1"/>
                </a:solidFill>
                <a:latin typeface="Asap" pitchFamily="2" charset="77"/>
                <a:ea typeface="Verdana" panose="020B0604030504040204" pitchFamily="34" charset="0"/>
                <a:cs typeface="Verdana" panose="020B0604030504040204" pitchFamily="34" charset="0"/>
              </a:rPr>
              <a:t>Aryan Ghadekar</a:t>
            </a:r>
          </a:p>
          <a:p>
            <a:pPr marL="514350" indent="-514350">
              <a:spcAft>
                <a:spcPts val="600"/>
              </a:spcAft>
              <a:buClr>
                <a:schemeClr val="dk1"/>
              </a:buClr>
              <a:buSzPts val="1800"/>
              <a:buAutoNum type="arabicPeriod"/>
            </a:pPr>
            <a:r>
              <a:rPr lang="en-US" sz="2400" dirty="0">
                <a:solidFill>
                  <a:schemeClr val="dk1"/>
                </a:solidFill>
                <a:latin typeface="Asap" pitchFamily="2" charset="77"/>
                <a:ea typeface="Verdana" panose="020B0604030504040204" pitchFamily="34" charset="0"/>
                <a:cs typeface="Verdana" panose="020B0604030504040204" pitchFamily="34" charset="0"/>
              </a:rPr>
              <a:t>Keshav Tambre </a:t>
            </a:r>
            <a:r>
              <a:rPr lang="en-US" sz="2400">
                <a:solidFill>
                  <a:schemeClr val="dk1"/>
                </a:solidFill>
                <a:latin typeface="Asap" pitchFamily="2" charset="77"/>
                <a:ea typeface="Verdana" panose="020B0604030504040204" pitchFamily="34" charset="0"/>
                <a:cs typeface="Verdana" panose="020B0604030504040204" pitchFamily="34" charset="0"/>
              </a:rPr>
              <a:t>(Guide)</a:t>
            </a:r>
            <a:endParaRPr lang="en-US" sz="2400" dirty="0">
              <a:solidFill>
                <a:schemeClr val="dk1"/>
              </a:solidFill>
              <a:latin typeface="Asap" pitchFamily="2" charset="77"/>
              <a:ea typeface="Verdana" panose="020B0604030504040204" pitchFamily="34" charset="0"/>
              <a:cs typeface="Verdana" panose="020B0604030504040204" pitchFamily="34" charset="0"/>
            </a:endParaRPr>
          </a:p>
          <a:p>
            <a:pPr marL="514350" indent="-514350">
              <a:spcAft>
                <a:spcPts val="600"/>
              </a:spcAft>
              <a:buClr>
                <a:schemeClr val="dk1"/>
              </a:buClr>
              <a:buSzPts val="1800"/>
              <a:buAutoNum type="arabicPeriod"/>
            </a:pPr>
            <a:r>
              <a:rPr lang="en-US" sz="2400" dirty="0">
                <a:solidFill>
                  <a:schemeClr val="dk1"/>
                </a:solidFill>
                <a:latin typeface="Asap" pitchFamily="2" charset="77"/>
                <a:ea typeface="Verdana" panose="020B0604030504040204" pitchFamily="34" charset="0"/>
                <a:cs typeface="Verdana" panose="020B0604030504040204" pitchFamily="34" charset="0"/>
              </a:rPr>
              <a:t>Arjun Gaware</a:t>
            </a:r>
          </a:p>
          <a:p>
            <a:pPr marL="514350" indent="-514350">
              <a:spcAft>
                <a:spcPts val="600"/>
              </a:spcAft>
              <a:buClr>
                <a:schemeClr val="dk1"/>
              </a:buClr>
              <a:buSzPts val="1800"/>
              <a:buAutoNum type="arabicPeriod"/>
            </a:pPr>
            <a:r>
              <a:rPr lang="en-US" sz="2400" dirty="0">
                <a:solidFill>
                  <a:schemeClr val="dk1"/>
                </a:solidFill>
                <a:latin typeface="Asap" pitchFamily="2" charset="77"/>
                <a:ea typeface="Verdana" panose="020B0604030504040204" pitchFamily="34" charset="0"/>
                <a:cs typeface="Verdana" panose="020B0604030504040204" pitchFamily="34" charset="0"/>
              </a:rPr>
              <a:t>Yash Gawande</a:t>
            </a:r>
          </a:p>
          <a:p>
            <a:pPr marL="514350" indent="-514350">
              <a:spcAft>
                <a:spcPts val="600"/>
              </a:spcAft>
              <a:buClr>
                <a:schemeClr val="dk1"/>
              </a:buClr>
              <a:buSzPts val="1800"/>
              <a:buAutoNum type="arabicPeriod"/>
            </a:pPr>
            <a:r>
              <a:rPr lang="en-US" sz="2400" dirty="0">
                <a:solidFill>
                  <a:schemeClr val="dk1"/>
                </a:solidFill>
                <a:latin typeface="Asap" pitchFamily="2" charset="77"/>
                <a:ea typeface="Verdana" panose="020B0604030504040204" pitchFamily="34" charset="0"/>
                <a:cs typeface="Verdana" panose="020B0604030504040204" pitchFamily="34" charset="0"/>
              </a:rPr>
              <a:t>Aditya Ghadge</a:t>
            </a:r>
          </a:p>
          <a:p>
            <a:pPr marL="514350" indent="-514350">
              <a:spcAft>
                <a:spcPts val="600"/>
              </a:spcAft>
              <a:buClr>
                <a:schemeClr val="dk1"/>
              </a:buClr>
              <a:buSzPts val="1800"/>
              <a:buAutoNum type="arabicPeriod"/>
            </a:pPr>
            <a:r>
              <a:rPr lang="en-US" sz="2400" dirty="0">
                <a:solidFill>
                  <a:schemeClr val="dk1"/>
                </a:solidFill>
                <a:latin typeface="Asap" pitchFamily="2" charset="77"/>
                <a:ea typeface="Verdana" panose="020B0604030504040204" pitchFamily="34" charset="0"/>
                <a:cs typeface="Verdana" panose="020B0604030504040204" pitchFamily="34" charset="0"/>
              </a:rPr>
              <a:t>Kirti Genge</a:t>
            </a:r>
          </a:p>
          <a:p>
            <a:pPr marL="514350" indent="-514350">
              <a:spcAft>
                <a:spcPts val="600"/>
              </a:spcAft>
              <a:buClr>
                <a:schemeClr val="dk1"/>
              </a:buClr>
              <a:buSzPts val="1800"/>
              <a:buAutoNum type="arabicPeriod"/>
            </a:pPr>
            <a:r>
              <a:rPr lang="en-US" sz="2400" dirty="0">
                <a:solidFill>
                  <a:schemeClr val="dk1"/>
                </a:solidFill>
                <a:latin typeface="Asap" pitchFamily="2" charset="77"/>
                <a:ea typeface="Verdana" panose="020B0604030504040204" pitchFamily="34" charset="0"/>
                <a:cs typeface="Verdana" panose="020B0604030504040204" pitchFamily="34" charset="0"/>
              </a:rPr>
              <a:t>Omkar Ghantalwad</a:t>
            </a:r>
          </a:p>
          <a:p>
            <a:pPr algn="ctr"/>
            <a:endParaRPr lang="en-US" sz="2600" dirty="0"/>
          </a:p>
        </p:txBody>
      </p:sp>
      <p:sp>
        <p:nvSpPr>
          <p:cNvPr id="6" name="Rounded Rectangle 5">
            <a:extLst>
              <a:ext uri="{FF2B5EF4-FFF2-40B4-BE49-F238E27FC236}">
                <a16:creationId xmlns:a16="http://schemas.microsoft.com/office/drawing/2014/main" id="{FF09FFC1-7A78-9E45-EB9B-59808398F44F}"/>
              </a:ext>
            </a:extLst>
          </p:cNvPr>
          <p:cNvSpPr/>
          <p:nvPr/>
        </p:nvSpPr>
        <p:spPr>
          <a:xfrm>
            <a:off x="1683327" y="136524"/>
            <a:ext cx="8825345" cy="134698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buClr>
                <a:schemeClr val="dk1"/>
              </a:buClr>
              <a:buSzPts val="1800"/>
            </a:pPr>
            <a:endParaRPr lang="en-US" sz="2900" b="1" dirty="0">
              <a:solidFill>
                <a:schemeClr val="dk1"/>
              </a:solidFill>
              <a:latin typeface="Asap" pitchFamily="2" charset="77"/>
              <a:ea typeface="Verdana" panose="020B0604030504040204" pitchFamily="34" charset="0"/>
              <a:cs typeface="Verdana" panose="020B0604030504040204" pitchFamily="34" charset="0"/>
            </a:endParaRPr>
          </a:p>
          <a:p>
            <a:pPr algn="ctr">
              <a:spcAft>
                <a:spcPts val="600"/>
              </a:spcAft>
              <a:buClr>
                <a:schemeClr val="dk1"/>
              </a:buClr>
              <a:buSzPts val="1800"/>
            </a:pPr>
            <a:r>
              <a:rPr lang="en-US" sz="2900" b="1" dirty="0">
                <a:solidFill>
                  <a:schemeClr val="dk1"/>
                </a:solidFill>
                <a:latin typeface="Asap" pitchFamily="2" charset="77"/>
                <a:ea typeface="Verdana" panose="020B0604030504040204" pitchFamily="34" charset="0"/>
                <a:cs typeface="Verdana" panose="020B0604030504040204" pitchFamily="34" charset="0"/>
              </a:rPr>
              <a:t> Smart Traffic Management System :  </a:t>
            </a:r>
          </a:p>
          <a:p>
            <a:pPr algn="ctr">
              <a:spcAft>
                <a:spcPts val="600"/>
              </a:spcAft>
              <a:buClr>
                <a:schemeClr val="dk1"/>
              </a:buClr>
              <a:buSzPts val="1800"/>
            </a:pPr>
            <a:r>
              <a:rPr lang="en-US" sz="2900" b="1" dirty="0">
                <a:solidFill>
                  <a:schemeClr val="dk1"/>
                </a:solidFill>
                <a:latin typeface="Asap" pitchFamily="2" charset="77"/>
                <a:ea typeface="Verdana" panose="020B0604030504040204" pitchFamily="34" charset="0"/>
                <a:cs typeface="Verdana" panose="020B0604030504040204" pitchFamily="34" charset="0"/>
              </a:rPr>
              <a:t>Optimization and Analysis using YOLOv8 </a:t>
            </a:r>
          </a:p>
          <a:p>
            <a:pPr algn="ctr"/>
            <a:endParaRPr lang="en-US" sz="2900" dirty="0"/>
          </a:p>
        </p:txBody>
      </p:sp>
    </p:spTree>
    <p:extLst>
      <p:ext uri="{BB962C8B-B14F-4D97-AF65-F5344CB8AC3E}">
        <p14:creationId xmlns:p14="http://schemas.microsoft.com/office/powerpoint/2010/main" val="2280904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69839-4293-8042-6C73-BCE389EB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B1BC0-E0B2-17BE-8A63-935BE39AB61B}"/>
              </a:ext>
            </a:extLst>
          </p:cNvPr>
          <p:cNvSpPr>
            <a:spLocks noGrp="1"/>
          </p:cNvSpPr>
          <p:nvPr>
            <p:ph type="title"/>
          </p:nvPr>
        </p:nvSpPr>
        <p:spPr>
          <a:xfrm>
            <a:off x="2183130" y="3"/>
            <a:ext cx="7735363" cy="582928"/>
          </a:xfrm>
        </p:spPr>
        <p:txBody>
          <a:bodyPr>
            <a:normAutofit/>
          </a:bodyPr>
          <a:lstStyle/>
          <a:p>
            <a:r>
              <a:rPr lang="en-US" sz="2400" dirty="0"/>
              <a:t>METHODOLOGY </a:t>
            </a:r>
          </a:p>
        </p:txBody>
      </p:sp>
      <p:sp>
        <p:nvSpPr>
          <p:cNvPr id="4" name="Slide Number Placeholder 3">
            <a:extLst>
              <a:ext uri="{FF2B5EF4-FFF2-40B4-BE49-F238E27FC236}">
                <a16:creationId xmlns:a16="http://schemas.microsoft.com/office/drawing/2014/main" id="{07CF825B-5C1F-59AF-CF46-57B9C6EDDD90}"/>
              </a:ext>
            </a:extLst>
          </p:cNvPr>
          <p:cNvSpPr>
            <a:spLocks noGrp="1"/>
          </p:cNvSpPr>
          <p:nvPr>
            <p:ph type="sldNum" idx="12"/>
          </p:nvPr>
        </p:nvSpPr>
        <p:spPr/>
        <p:txBody>
          <a:bodyPr/>
          <a:lstStyle/>
          <a:p>
            <a:fld id="{59EB0EDB-E9F9-8442-A134-CF406E7BEB24}" type="slidenum">
              <a:rPr lang="en-US" smtClean="0"/>
              <a:t>10</a:t>
            </a:fld>
            <a:endParaRPr lang="en-US"/>
          </a:p>
        </p:txBody>
      </p:sp>
      <p:sp>
        <p:nvSpPr>
          <p:cNvPr id="3" name="TextBox 2">
            <a:extLst>
              <a:ext uri="{FF2B5EF4-FFF2-40B4-BE49-F238E27FC236}">
                <a16:creationId xmlns:a16="http://schemas.microsoft.com/office/drawing/2014/main" id="{5132BACF-2B5D-05B3-AD13-A35F6C48F0D2}"/>
              </a:ext>
            </a:extLst>
          </p:cNvPr>
          <p:cNvSpPr txBox="1"/>
          <p:nvPr/>
        </p:nvSpPr>
        <p:spPr>
          <a:xfrm>
            <a:off x="653144" y="795649"/>
            <a:ext cx="5442855" cy="5909310"/>
          </a:xfrm>
          <a:prstGeom prst="rect">
            <a:avLst/>
          </a:prstGeom>
          <a:noFill/>
        </p:spPr>
        <p:txBody>
          <a:bodyPr wrap="square" rtlCol="0">
            <a:spAutoFit/>
          </a:bodyPr>
          <a:lstStyle/>
          <a:p>
            <a:pPr marL="342900" indent="-342900">
              <a:buFont typeface="+mj-lt"/>
              <a:buAutoNum type="arabicPeriod" startAt="3"/>
            </a:pPr>
            <a:r>
              <a:rPr lang="en-US" sz="1800" b="1" i="0" u="none" strike="noStrike" dirty="0">
                <a:solidFill>
                  <a:srgbClr val="000000"/>
                </a:solidFill>
                <a:effectLst/>
              </a:rPr>
              <a:t>Model Training</a:t>
            </a:r>
            <a:r>
              <a:rPr lang="en-US" sz="1800" b="0" i="0" u="none" strike="noStrike" dirty="0">
                <a:solidFill>
                  <a:srgbClr val="000000"/>
                </a:solidFill>
                <a:effectLst/>
              </a:rPr>
              <a:t>: YOLOv8 fine-tuned on a custom  dataset using optimized hyperparameters. Training conducted on an Nvidia Tesla V100 GPU.</a:t>
            </a:r>
          </a:p>
          <a:p>
            <a:pPr marL="342900" indent="-342900">
              <a:buFont typeface="+mj-lt"/>
              <a:buAutoNum type="arabicPeriod" startAt="3"/>
            </a:pPr>
            <a:endParaRPr lang="en-US" sz="1800" b="0" i="0" u="none" strike="noStrike" dirty="0">
              <a:solidFill>
                <a:srgbClr val="000000"/>
              </a:solidFill>
              <a:effectLst/>
            </a:endParaRPr>
          </a:p>
          <a:p>
            <a:pPr marL="342900" indent="-342900">
              <a:buFont typeface="+mj-lt"/>
              <a:buAutoNum type="arabicPeriod" startAt="3"/>
            </a:pPr>
            <a:endParaRPr lang="en-US" sz="1800" dirty="0"/>
          </a:p>
          <a:p>
            <a:endParaRPr lang="en-US" sz="1800" b="0" i="0" u="none" strike="noStrike" dirty="0">
              <a:solidFill>
                <a:srgbClr val="000000"/>
              </a:solidFill>
              <a:effectLst/>
            </a:endParaRPr>
          </a:p>
          <a:p>
            <a:pPr marL="342900" indent="-342900">
              <a:buFont typeface="+mj-lt"/>
              <a:buAutoNum type="arabicPeriod" startAt="3"/>
            </a:pPr>
            <a:endParaRPr lang="en-US" sz="1800" b="0" i="0" u="none" strike="noStrike" dirty="0">
              <a:solidFill>
                <a:srgbClr val="000000"/>
              </a:solidFill>
              <a:effectLst/>
            </a:endParaRPr>
          </a:p>
          <a:p>
            <a:pPr marL="342900" indent="-342900">
              <a:buFont typeface="+mj-lt"/>
              <a:buAutoNum type="arabicPeriod" startAt="3"/>
            </a:pPr>
            <a:endParaRPr lang="en-US" sz="1800" dirty="0"/>
          </a:p>
          <a:p>
            <a:pPr marL="342900" indent="-342900">
              <a:buFont typeface="+mj-lt"/>
              <a:buAutoNum type="arabicPeriod" startAt="3"/>
            </a:pPr>
            <a:endParaRPr lang="en-US" sz="1800" b="0" i="0" u="none" strike="noStrike" dirty="0">
              <a:solidFill>
                <a:srgbClr val="000000"/>
              </a:solidFill>
              <a:effectLst/>
            </a:endParaRPr>
          </a:p>
          <a:p>
            <a:pPr marL="342900" indent="-342900">
              <a:buFont typeface="+mj-lt"/>
              <a:buAutoNum type="arabicPeriod" startAt="3"/>
            </a:pPr>
            <a:endParaRPr lang="en-US" sz="1800" b="0" i="0" u="none" strike="noStrike" dirty="0">
              <a:solidFill>
                <a:srgbClr val="000000"/>
              </a:solidFill>
              <a:effectLst/>
            </a:endParaRPr>
          </a:p>
          <a:p>
            <a:pPr marL="342900" indent="-342900">
              <a:buFont typeface="+mj-lt"/>
              <a:buAutoNum type="arabicPeriod" startAt="3"/>
            </a:pPr>
            <a:endParaRPr lang="en-US" sz="1800" b="0" i="0" u="none" strike="noStrike" dirty="0">
              <a:solidFill>
                <a:srgbClr val="000000"/>
              </a:solidFill>
              <a:effectLst/>
            </a:endParaRPr>
          </a:p>
          <a:p>
            <a:pPr marL="342900" indent="-342900">
              <a:buFont typeface="+mj-lt"/>
              <a:buAutoNum type="arabicPeriod" startAt="3"/>
            </a:pPr>
            <a:r>
              <a:rPr lang="en-US" sz="1800" b="1" i="0" u="none" strike="noStrike" dirty="0">
                <a:solidFill>
                  <a:srgbClr val="000000"/>
                </a:solidFill>
                <a:effectLst/>
              </a:rPr>
              <a:t>Testing &amp; Validation</a:t>
            </a:r>
            <a:r>
              <a:rPr lang="en-US" sz="1800" b="0" i="0" u="none" strike="noStrike" dirty="0">
                <a:solidFill>
                  <a:srgbClr val="000000"/>
                </a:solidFill>
                <a:effectLst/>
              </a:rPr>
              <a:t>:</a:t>
            </a:r>
          </a:p>
          <a:p>
            <a:pPr marL="800100" lvl="1" indent="-342900">
              <a:buFont typeface="+mj-lt"/>
              <a:buAutoNum type="arabicPeriod"/>
            </a:pPr>
            <a:r>
              <a:rPr lang="en-US" sz="1800" b="1" i="0" u="none" strike="noStrike" dirty="0">
                <a:solidFill>
                  <a:srgbClr val="000000"/>
                </a:solidFill>
                <a:effectLst/>
              </a:rPr>
              <a:t>Detection</a:t>
            </a:r>
            <a:r>
              <a:rPr lang="en-US" sz="1800" b="0" i="0" u="none" strike="noStrike" dirty="0">
                <a:solidFill>
                  <a:srgbClr val="000000"/>
                </a:solidFill>
                <a:effectLst/>
              </a:rPr>
              <a:t>: Vehicles and ambulances identified in traffic images.</a:t>
            </a:r>
          </a:p>
          <a:p>
            <a:pPr marL="800100" lvl="1" indent="-342900">
              <a:buFont typeface="+mj-lt"/>
              <a:buAutoNum type="arabicPeriod"/>
            </a:pPr>
            <a:r>
              <a:rPr lang="en-US" sz="1800" b="1" i="0" u="none" strike="noStrike" dirty="0">
                <a:solidFill>
                  <a:srgbClr val="000000"/>
                </a:solidFill>
                <a:effectLst/>
              </a:rPr>
              <a:t>Lane Analysis</a:t>
            </a:r>
            <a:r>
              <a:rPr lang="en-US" sz="1800" b="0" i="0" u="none" strike="noStrike" dirty="0">
                <a:solidFill>
                  <a:srgbClr val="000000"/>
                </a:solidFill>
                <a:effectLst/>
              </a:rPr>
              <a:t>: Vehicle count, ambulance presence, and traffic distribution.</a:t>
            </a:r>
          </a:p>
          <a:p>
            <a:pPr marL="800100" lvl="1" indent="-342900">
              <a:buFont typeface="+mj-lt"/>
              <a:buAutoNum type="arabicPeriod"/>
            </a:pPr>
            <a:r>
              <a:rPr lang="en-US" sz="1800" b="1" i="0" u="none" strike="noStrike" dirty="0">
                <a:solidFill>
                  <a:srgbClr val="000000"/>
                </a:solidFill>
                <a:effectLst/>
              </a:rPr>
              <a:t>Priority Determination</a:t>
            </a:r>
            <a:r>
              <a:rPr lang="en-US" sz="1800" b="0" i="0" u="none" strike="noStrike" dirty="0">
                <a:solidFill>
                  <a:srgbClr val="000000"/>
                </a:solidFill>
                <a:effectLst/>
              </a:rPr>
              <a:t>: Ambulances get top priority; otherwise, lanes with highest vehicle density.</a:t>
            </a:r>
          </a:p>
          <a:p>
            <a:pPr marL="800100" lvl="1" indent="-342900">
              <a:buFont typeface="+mj-lt"/>
              <a:buAutoNum type="arabicPeriod"/>
            </a:pPr>
            <a:endParaRPr lang="en-US" sz="1800" b="0" i="0" u="none" strike="noStrike" dirty="0">
              <a:solidFill>
                <a:srgbClr val="000000"/>
              </a:solidFill>
              <a:effectLst/>
            </a:endParaRPr>
          </a:p>
        </p:txBody>
      </p:sp>
      <p:pic>
        <p:nvPicPr>
          <p:cNvPr id="7" name="Picture 2" descr="Smart City Traffic Management | IOT Use Case | Blues Wireless">
            <a:extLst>
              <a:ext uri="{FF2B5EF4-FFF2-40B4-BE49-F238E27FC236}">
                <a16:creationId xmlns:a16="http://schemas.microsoft.com/office/drawing/2014/main" id="{09BF05D6-92A3-260C-EC31-8BED0DF1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422" r="10744" b="-1"/>
          <a:stretch/>
        </p:blipFill>
        <p:spPr bwMode="auto">
          <a:xfrm>
            <a:off x="6095998" y="866898"/>
            <a:ext cx="5968165" cy="5195453"/>
          </a:xfrm>
          <a:prstGeom prst="rect">
            <a:avLst/>
          </a:prstGeom>
          <a:solidFill>
            <a:srgbClr val="FFFFFF"/>
          </a:solidFill>
          <a:ln>
            <a:noFill/>
          </a:ln>
        </p:spPr>
      </p:pic>
      <p:pic>
        <p:nvPicPr>
          <p:cNvPr id="5" name="Picture 4">
            <a:extLst>
              <a:ext uri="{FF2B5EF4-FFF2-40B4-BE49-F238E27FC236}">
                <a16:creationId xmlns:a16="http://schemas.microsoft.com/office/drawing/2014/main" id="{3FD04E74-09B6-378A-707F-E0BC9F548C17}"/>
              </a:ext>
            </a:extLst>
          </p:cNvPr>
          <p:cNvPicPr>
            <a:picLocks noChangeAspect="1"/>
          </p:cNvPicPr>
          <p:nvPr/>
        </p:nvPicPr>
        <p:blipFill>
          <a:blip r:embed="rId3"/>
          <a:stretch>
            <a:fillRect/>
          </a:stretch>
        </p:blipFill>
        <p:spPr>
          <a:xfrm>
            <a:off x="1130288" y="2206146"/>
            <a:ext cx="1543486" cy="1543486"/>
          </a:xfrm>
          <a:prstGeom prst="rect">
            <a:avLst/>
          </a:prstGeom>
        </p:spPr>
      </p:pic>
      <p:pic>
        <p:nvPicPr>
          <p:cNvPr id="6" name="Picture 5">
            <a:extLst>
              <a:ext uri="{FF2B5EF4-FFF2-40B4-BE49-F238E27FC236}">
                <a16:creationId xmlns:a16="http://schemas.microsoft.com/office/drawing/2014/main" id="{EF4D879E-DE2A-7DCB-1B7C-32BC397C3CBD}"/>
              </a:ext>
            </a:extLst>
          </p:cNvPr>
          <p:cNvPicPr>
            <a:picLocks noChangeAspect="1"/>
          </p:cNvPicPr>
          <p:nvPr/>
        </p:nvPicPr>
        <p:blipFill>
          <a:blip r:embed="rId4"/>
          <a:stretch>
            <a:fillRect/>
          </a:stretch>
        </p:blipFill>
        <p:spPr>
          <a:xfrm>
            <a:off x="2925133" y="2206147"/>
            <a:ext cx="1543487" cy="1543486"/>
          </a:xfrm>
          <a:prstGeom prst="rect">
            <a:avLst/>
          </a:prstGeom>
        </p:spPr>
      </p:pic>
    </p:spTree>
    <p:extLst>
      <p:ext uri="{BB962C8B-B14F-4D97-AF65-F5344CB8AC3E}">
        <p14:creationId xmlns:p14="http://schemas.microsoft.com/office/powerpoint/2010/main" val="346922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E56B0-C487-A097-A405-F49D64E89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C4C98-EB8F-99F6-F7A4-31A2C10EDADF}"/>
              </a:ext>
            </a:extLst>
          </p:cNvPr>
          <p:cNvSpPr>
            <a:spLocks noGrp="1"/>
          </p:cNvSpPr>
          <p:nvPr>
            <p:ph type="title"/>
          </p:nvPr>
        </p:nvSpPr>
        <p:spPr>
          <a:xfrm>
            <a:off x="2183130" y="3"/>
            <a:ext cx="7735363" cy="582928"/>
          </a:xfrm>
        </p:spPr>
        <p:txBody>
          <a:bodyPr>
            <a:normAutofit/>
          </a:bodyPr>
          <a:lstStyle/>
          <a:p>
            <a:r>
              <a:rPr lang="en-US" sz="2400" dirty="0"/>
              <a:t>METHODOLOGY </a:t>
            </a:r>
          </a:p>
        </p:txBody>
      </p:sp>
      <p:sp>
        <p:nvSpPr>
          <p:cNvPr id="4" name="Slide Number Placeholder 3">
            <a:extLst>
              <a:ext uri="{FF2B5EF4-FFF2-40B4-BE49-F238E27FC236}">
                <a16:creationId xmlns:a16="http://schemas.microsoft.com/office/drawing/2014/main" id="{C9B9DC01-12C3-5F57-308F-8C16E3FDC810}"/>
              </a:ext>
            </a:extLst>
          </p:cNvPr>
          <p:cNvSpPr>
            <a:spLocks noGrp="1"/>
          </p:cNvSpPr>
          <p:nvPr>
            <p:ph type="sldNum" idx="12"/>
          </p:nvPr>
        </p:nvSpPr>
        <p:spPr/>
        <p:txBody>
          <a:bodyPr/>
          <a:lstStyle/>
          <a:p>
            <a:fld id="{59EB0EDB-E9F9-8442-A134-CF406E7BEB24}" type="slidenum">
              <a:rPr lang="en-US" smtClean="0"/>
              <a:t>11</a:t>
            </a:fld>
            <a:endParaRPr lang="en-US"/>
          </a:p>
        </p:txBody>
      </p:sp>
      <p:pic>
        <p:nvPicPr>
          <p:cNvPr id="7" name="Picture 2" descr="Smart City Traffic Management | IOT Use Case | Blues Wireless">
            <a:extLst>
              <a:ext uri="{FF2B5EF4-FFF2-40B4-BE49-F238E27FC236}">
                <a16:creationId xmlns:a16="http://schemas.microsoft.com/office/drawing/2014/main" id="{31AE2A4C-D8F4-4C97-D124-B1C275222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422" r="10744" b="-1"/>
          <a:stretch/>
        </p:blipFill>
        <p:spPr bwMode="auto">
          <a:xfrm>
            <a:off x="6095998" y="866898"/>
            <a:ext cx="5968165" cy="5195453"/>
          </a:xfrm>
          <a:prstGeom prst="rect">
            <a:avLst/>
          </a:prstGeom>
          <a:solidFill>
            <a:srgbClr val="FFFFFF"/>
          </a:solidFill>
          <a:ln>
            <a:noFill/>
          </a:ln>
        </p:spPr>
      </p:pic>
      <p:sp>
        <p:nvSpPr>
          <p:cNvPr id="8" name="TextBox 7">
            <a:extLst>
              <a:ext uri="{FF2B5EF4-FFF2-40B4-BE49-F238E27FC236}">
                <a16:creationId xmlns:a16="http://schemas.microsoft.com/office/drawing/2014/main" id="{867396F1-CA7A-92D9-CC73-B7AEE4BF5B11}"/>
              </a:ext>
            </a:extLst>
          </p:cNvPr>
          <p:cNvSpPr txBox="1"/>
          <p:nvPr/>
        </p:nvSpPr>
        <p:spPr>
          <a:xfrm>
            <a:off x="641266" y="1270660"/>
            <a:ext cx="4963887" cy="2523768"/>
          </a:xfrm>
          <a:prstGeom prst="rect">
            <a:avLst/>
          </a:prstGeom>
          <a:noFill/>
        </p:spPr>
        <p:txBody>
          <a:bodyPr wrap="square" rtlCol="0">
            <a:spAutoFit/>
          </a:bodyPr>
          <a:lstStyle/>
          <a:p>
            <a:pPr marL="342900" indent="-342900">
              <a:buAutoNum type="arabicPeriod" startAt="4"/>
            </a:pPr>
            <a:r>
              <a:rPr lang="en-US" sz="1800" b="1" i="0" u="none" strike="noStrike" dirty="0">
                <a:solidFill>
                  <a:srgbClr val="000000"/>
                </a:solidFill>
                <a:effectLst/>
              </a:rPr>
              <a:t>Deployment</a:t>
            </a:r>
            <a:r>
              <a:rPr lang="en-US" sz="1800" b="0" i="0" u="none" strike="noStrike" dirty="0">
                <a:solidFill>
                  <a:srgbClr val="000000"/>
                </a:solidFill>
                <a:effectLst/>
              </a:rPr>
              <a:t>:</a:t>
            </a:r>
          </a:p>
          <a:p>
            <a:endParaRPr lang="en-US" sz="1800" b="0" i="0" u="none" strike="noStrike" dirty="0">
              <a:solidFill>
                <a:srgbClr val="000000"/>
              </a:solidFill>
              <a:effectLst/>
            </a:endParaRPr>
          </a:p>
          <a:p>
            <a:pPr marL="800100" lvl="1" indent="-342900">
              <a:buFont typeface="+mj-lt"/>
              <a:buAutoNum type="arabicPeriod"/>
            </a:pPr>
            <a:r>
              <a:rPr lang="en-US" sz="1800" b="1" i="0" u="none" strike="noStrike" dirty="0">
                <a:solidFill>
                  <a:srgbClr val="000000"/>
                </a:solidFill>
                <a:effectLst/>
              </a:rPr>
              <a:t>Dynamic Signal Control</a:t>
            </a:r>
            <a:r>
              <a:rPr lang="en-US" sz="1800" b="0" i="0" u="none" strike="noStrike" dirty="0">
                <a:solidFill>
                  <a:srgbClr val="000000"/>
                </a:solidFill>
                <a:effectLst/>
              </a:rPr>
              <a:t>: Adjusts traffic signals based on real-time vehicle density and ambulance presence.</a:t>
            </a:r>
          </a:p>
          <a:p>
            <a:pPr marL="800100" lvl="1" indent="-342900">
              <a:buFont typeface="+mj-lt"/>
              <a:buAutoNum type="arabicPeriod"/>
            </a:pPr>
            <a:r>
              <a:rPr lang="en-US" sz="1800" b="1" i="0" u="none" strike="noStrike" dirty="0">
                <a:solidFill>
                  <a:srgbClr val="000000"/>
                </a:solidFill>
                <a:effectLst/>
              </a:rPr>
              <a:t>Performance Evaluation</a:t>
            </a:r>
            <a:r>
              <a:rPr lang="en-US" sz="1800" b="0" i="0" u="none" strike="noStrike" dirty="0">
                <a:solidFill>
                  <a:srgbClr val="000000"/>
                </a:solidFill>
                <a:effectLst/>
              </a:rPr>
              <a:t>: Measures accuracy.</a:t>
            </a:r>
            <a:endParaRPr lang="en-US" sz="1800" dirty="0"/>
          </a:p>
          <a:p>
            <a:endParaRPr lang="en-US" dirty="0"/>
          </a:p>
        </p:txBody>
      </p:sp>
    </p:spTree>
    <p:extLst>
      <p:ext uri="{BB962C8B-B14F-4D97-AF65-F5344CB8AC3E}">
        <p14:creationId xmlns:p14="http://schemas.microsoft.com/office/powerpoint/2010/main" val="84797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736C-E8EC-9D80-1DD6-CDDFD6EB0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6C4D83-CF5F-009A-A5E0-45CDD4F98F7D}"/>
              </a:ext>
            </a:extLst>
          </p:cNvPr>
          <p:cNvSpPr>
            <a:spLocks noGrp="1"/>
          </p:cNvSpPr>
          <p:nvPr>
            <p:ph type="title"/>
          </p:nvPr>
        </p:nvSpPr>
        <p:spPr/>
        <p:txBody>
          <a:bodyPr/>
          <a:lstStyle/>
          <a:p>
            <a:r>
              <a:rPr lang="en-US" dirty="0"/>
              <a:t>ALGORITHM</a:t>
            </a:r>
          </a:p>
        </p:txBody>
      </p:sp>
      <p:sp>
        <p:nvSpPr>
          <p:cNvPr id="3" name="Text Placeholder 2">
            <a:extLst>
              <a:ext uri="{FF2B5EF4-FFF2-40B4-BE49-F238E27FC236}">
                <a16:creationId xmlns:a16="http://schemas.microsoft.com/office/drawing/2014/main" id="{9AA3A93A-A005-6207-24A5-74EBBF5B59D9}"/>
              </a:ext>
            </a:extLst>
          </p:cNvPr>
          <p:cNvSpPr>
            <a:spLocks noGrp="1"/>
          </p:cNvSpPr>
          <p:nvPr>
            <p:ph type="body" idx="1"/>
          </p:nvPr>
        </p:nvSpPr>
        <p:spPr>
          <a:xfrm>
            <a:off x="812800" y="822960"/>
            <a:ext cx="5136738" cy="5862848"/>
          </a:xfrm>
        </p:spPr>
        <p:txBody>
          <a:bodyPr/>
          <a:lstStyle/>
          <a:p>
            <a:r>
              <a:rPr lang="en-US" dirty="0"/>
              <a:t>Preparing input images by creating dataset</a:t>
            </a:r>
          </a:p>
          <a:p>
            <a:r>
              <a:rPr lang="en-US" dirty="0"/>
              <a:t>Running object detection with confidence thresholds </a:t>
            </a:r>
          </a:p>
          <a:p>
            <a:r>
              <a:rPr lang="en-US" dirty="0"/>
              <a:t>Applying non-maximum suppression to refine detection results </a:t>
            </a:r>
          </a:p>
          <a:p>
            <a:r>
              <a:rPr lang="en-US" dirty="0"/>
              <a:t>Counting and classifying detected vehicles </a:t>
            </a:r>
          </a:p>
        </p:txBody>
      </p:sp>
      <p:sp>
        <p:nvSpPr>
          <p:cNvPr id="4" name="Slide Number Placeholder 3">
            <a:extLst>
              <a:ext uri="{FF2B5EF4-FFF2-40B4-BE49-F238E27FC236}">
                <a16:creationId xmlns:a16="http://schemas.microsoft.com/office/drawing/2014/main" id="{B26279A8-9D4A-350B-8EC1-EACCB233F85E}"/>
              </a:ext>
            </a:extLst>
          </p:cNvPr>
          <p:cNvSpPr>
            <a:spLocks noGrp="1"/>
          </p:cNvSpPr>
          <p:nvPr>
            <p:ph type="sldNum" idx="12"/>
          </p:nvPr>
        </p:nvSpPr>
        <p:spPr/>
        <p:txBody>
          <a:bodyPr/>
          <a:lstStyle/>
          <a:p>
            <a:fld id="{59EB0EDB-E9F9-8442-A134-CF406E7BEB24}" type="slidenum">
              <a:rPr lang="en-US" smtClean="0"/>
              <a:t>12</a:t>
            </a:fld>
            <a:endParaRPr lang="en-US"/>
          </a:p>
        </p:txBody>
      </p:sp>
      <p:pic>
        <p:nvPicPr>
          <p:cNvPr id="5" name="Google Shape;114;p1">
            <a:extLst>
              <a:ext uri="{FF2B5EF4-FFF2-40B4-BE49-F238E27FC236}">
                <a16:creationId xmlns:a16="http://schemas.microsoft.com/office/drawing/2014/main" id="{F5A0CF57-BC9A-441E-5140-3A637529CD2B}"/>
              </a:ext>
            </a:extLst>
          </p:cNvPr>
          <p:cNvPicPr preferRelativeResize="0"/>
          <p:nvPr/>
        </p:nvPicPr>
        <p:blipFill>
          <a:blip r:embed="rId2">
            <a:alphaModFix/>
          </a:blip>
          <a:stretch>
            <a:fillRect/>
          </a:stretch>
        </p:blipFill>
        <p:spPr>
          <a:xfrm>
            <a:off x="5783286" y="768324"/>
            <a:ext cx="4773460" cy="5893734"/>
          </a:xfrm>
          <a:prstGeom prst="rect">
            <a:avLst/>
          </a:prstGeom>
          <a:noFill/>
          <a:ln>
            <a:noFill/>
          </a:ln>
        </p:spPr>
      </p:pic>
      <p:pic>
        <p:nvPicPr>
          <p:cNvPr id="19" name="Picture 18" descr="A group of cars on a road&#10;&#10;AI-generated content may be incorrect.">
            <a:extLst>
              <a:ext uri="{FF2B5EF4-FFF2-40B4-BE49-F238E27FC236}">
                <a16:creationId xmlns:a16="http://schemas.microsoft.com/office/drawing/2014/main" id="{20F86562-DEAB-0B58-7A7E-2B5E882D53CB}"/>
              </a:ext>
            </a:extLst>
          </p:cNvPr>
          <p:cNvPicPr>
            <a:picLocks noChangeAspect="1"/>
          </p:cNvPicPr>
          <p:nvPr/>
        </p:nvPicPr>
        <p:blipFill>
          <a:blip r:embed="rId3"/>
          <a:stretch>
            <a:fillRect/>
          </a:stretch>
        </p:blipFill>
        <p:spPr>
          <a:xfrm>
            <a:off x="10793910" y="2605403"/>
            <a:ext cx="1283211" cy="688769"/>
          </a:xfrm>
          <a:prstGeom prst="rect">
            <a:avLst/>
          </a:prstGeom>
        </p:spPr>
      </p:pic>
      <p:pic>
        <p:nvPicPr>
          <p:cNvPr id="21" name="Picture 20" descr="A traffic jam on a road&#10;&#10;AI-generated content may be incorrect.">
            <a:extLst>
              <a:ext uri="{FF2B5EF4-FFF2-40B4-BE49-F238E27FC236}">
                <a16:creationId xmlns:a16="http://schemas.microsoft.com/office/drawing/2014/main" id="{CC8FF169-08F7-1F65-3A01-5ADAB5294240}"/>
              </a:ext>
            </a:extLst>
          </p:cNvPr>
          <p:cNvPicPr>
            <a:picLocks noChangeAspect="1"/>
          </p:cNvPicPr>
          <p:nvPr/>
        </p:nvPicPr>
        <p:blipFill>
          <a:blip r:embed="rId4"/>
          <a:stretch>
            <a:fillRect/>
          </a:stretch>
        </p:blipFill>
        <p:spPr>
          <a:xfrm>
            <a:off x="10799424" y="1737362"/>
            <a:ext cx="1283212" cy="793842"/>
          </a:xfrm>
          <a:prstGeom prst="rect">
            <a:avLst/>
          </a:prstGeom>
        </p:spPr>
      </p:pic>
      <p:pic>
        <p:nvPicPr>
          <p:cNvPr id="23" name="Picture 22" descr="A group of cars and ambulances on a street&#10;&#10;AI-generated content may be incorrect.">
            <a:extLst>
              <a:ext uri="{FF2B5EF4-FFF2-40B4-BE49-F238E27FC236}">
                <a16:creationId xmlns:a16="http://schemas.microsoft.com/office/drawing/2014/main" id="{BF2967EE-8B5B-912A-F474-C8697FA12F71}"/>
              </a:ext>
            </a:extLst>
          </p:cNvPr>
          <p:cNvPicPr>
            <a:picLocks noChangeAspect="1"/>
          </p:cNvPicPr>
          <p:nvPr/>
        </p:nvPicPr>
        <p:blipFill>
          <a:blip r:embed="rId5"/>
          <a:stretch>
            <a:fillRect/>
          </a:stretch>
        </p:blipFill>
        <p:spPr>
          <a:xfrm>
            <a:off x="10793911" y="822960"/>
            <a:ext cx="1283211" cy="855474"/>
          </a:xfrm>
          <a:prstGeom prst="rect">
            <a:avLst/>
          </a:prstGeom>
        </p:spPr>
      </p:pic>
      <p:pic>
        <p:nvPicPr>
          <p:cNvPr id="24" name="Picture 23">
            <a:extLst>
              <a:ext uri="{FF2B5EF4-FFF2-40B4-BE49-F238E27FC236}">
                <a16:creationId xmlns:a16="http://schemas.microsoft.com/office/drawing/2014/main" id="{B791F827-A720-F3B3-CEC8-D417CA7C8DA8}"/>
              </a:ext>
            </a:extLst>
          </p:cNvPr>
          <p:cNvPicPr>
            <a:picLocks noChangeAspect="1"/>
          </p:cNvPicPr>
          <p:nvPr/>
        </p:nvPicPr>
        <p:blipFill>
          <a:blip r:embed="rId6"/>
          <a:stretch>
            <a:fillRect/>
          </a:stretch>
        </p:blipFill>
        <p:spPr>
          <a:xfrm>
            <a:off x="9697384" y="5787566"/>
            <a:ext cx="2414280" cy="1011205"/>
          </a:xfrm>
          <a:prstGeom prst="rect">
            <a:avLst/>
          </a:prstGeom>
        </p:spPr>
      </p:pic>
    </p:spTree>
    <p:extLst>
      <p:ext uri="{BB962C8B-B14F-4D97-AF65-F5344CB8AC3E}">
        <p14:creationId xmlns:p14="http://schemas.microsoft.com/office/powerpoint/2010/main" val="4222923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48677-2217-7C97-AEF9-070F72B6E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7738F-9362-FE55-6CC7-D9B101C98850}"/>
              </a:ext>
            </a:extLst>
          </p:cNvPr>
          <p:cNvSpPr>
            <a:spLocks noGrp="1"/>
          </p:cNvSpPr>
          <p:nvPr>
            <p:ph type="title"/>
          </p:nvPr>
        </p:nvSpPr>
        <p:spPr/>
        <p:txBody>
          <a:bodyPr/>
          <a:lstStyle/>
          <a:p>
            <a:r>
              <a:rPr lang="en-US" dirty="0"/>
              <a:t>RESULTS AND DISCUSSIONS</a:t>
            </a:r>
          </a:p>
        </p:txBody>
      </p:sp>
      <p:sp>
        <p:nvSpPr>
          <p:cNvPr id="4" name="Slide Number Placeholder 3">
            <a:extLst>
              <a:ext uri="{FF2B5EF4-FFF2-40B4-BE49-F238E27FC236}">
                <a16:creationId xmlns:a16="http://schemas.microsoft.com/office/drawing/2014/main" id="{2CBA3EB2-851E-18D9-D4B5-EFC4ACC52156}"/>
              </a:ext>
            </a:extLst>
          </p:cNvPr>
          <p:cNvSpPr>
            <a:spLocks noGrp="1"/>
          </p:cNvSpPr>
          <p:nvPr>
            <p:ph type="sldNum" idx="12"/>
          </p:nvPr>
        </p:nvSpPr>
        <p:spPr/>
        <p:txBody>
          <a:bodyPr/>
          <a:lstStyle/>
          <a:p>
            <a:fld id="{59EB0EDB-E9F9-8442-A134-CF406E7BEB24}" type="slidenum">
              <a:rPr lang="en-US" smtClean="0"/>
              <a:t>13</a:t>
            </a:fld>
            <a:endParaRPr lang="en-US"/>
          </a:p>
        </p:txBody>
      </p:sp>
      <p:sp>
        <p:nvSpPr>
          <p:cNvPr id="8" name="TextBox 7">
            <a:extLst>
              <a:ext uri="{FF2B5EF4-FFF2-40B4-BE49-F238E27FC236}">
                <a16:creationId xmlns:a16="http://schemas.microsoft.com/office/drawing/2014/main" id="{559E03EF-B2FD-96C9-8BF8-4824AF457F40}"/>
              </a:ext>
            </a:extLst>
          </p:cNvPr>
          <p:cNvSpPr txBox="1"/>
          <p:nvPr/>
        </p:nvSpPr>
        <p:spPr>
          <a:xfrm>
            <a:off x="2060295" y="5346377"/>
            <a:ext cx="7039960" cy="1415772"/>
          </a:xfrm>
          <a:prstGeom prst="rect">
            <a:avLst/>
          </a:prstGeom>
          <a:noFill/>
        </p:spPr>
        <p:txBody>
          <a:bodyPr wrap="square" rtlCol="0">
            <a:spAutoFit/>
          </a:bodyPr>
          <a:lstStyle/>
          <a:p>
            <a:pPr marL="0" marR="0" algn="ctr"/>
            <a:r>
              <a:rPr lang="en-US" sz="1800" b="1" dirty="0">
                <a:effectLst/>
                <a:latin typeface="Times New Roman" panose="02020603050405020304" pitchFamily="18" charset="0"/>
                <a:ea typeface="Times New Roman" panose="02020603050405020304" pitchFamily="18" charset="0"/>
              </a:rPr>
              <a:t>Confusion Matrix</a:t>
            </a:r>
          </a:p>
          <a:p>
            <a:pPr marL="0" marR="0" algn="ctr"/>
            <a:r>
              <a:rPr lang="en-US" sz="1800" dirty="0">
                <a:effectLst/>
                <a:latin typeface="Times New Roman" panose="02020603050405020304" pitchFamily="18" charset="0"/>
                <a:ea typeface="Times New Roman" panose="02020603050405020304" pitchFamily="18" charset="0"/>
              </a:rPr>
              <a:t> </a:t>
            </a:r>
          </a:p>
          <a:p>
            <a:pPr marL="0" marR="0" algn="ctr"/>
            <a:r>
              <a:rPr lang="en-US" sz="1800" dirty="0">
                <a:latin typeface="Times New Roman" panose="02020603050405020304" pitchFamily="18" charset="0"/>
                <a:ea typeface="Times New Roman" panose="02020603050405020304" pitchFamily="18" charset="0"/>
              </a:rPr>
              <a:t>It s</a:t>
            </a:r>
            <a:r>
              <a:rPr lang="en-US" sz="1800" dirty="0">
                <a:effectLst/>
                <a:latin typeface="Times New Roman" panose="02020603050405020304" pitchFamily="18" charset="0"/>
                <a:ea typeface="Times New Roman" panose="02020603050405020304" pitchFamily="18" charset="0"/>
              </a:rPr>
              <a:t>hows that the model accurately detects various classes of vehicles</a:t>
            </a:r>
            <a:r>
              <a:rPr lang="en-US" sz="1800" dirty="0">
                <a:latin typeface="Times New Roman" panose="02020603050405020304" pitchFamily="18" charset="0"/>
                <a:ea typeface="Times New Roman" panose="02020603050405020304" pitchFamily="18" charset="0"/>
              </a:rPr>
              <a:t> with an accuracy of  94%</a:t>
            </a:r>
            <a:endParaRPr lang="en-US" sz="1800" dirty="0">
              <a:effectLst/>
              <a:latin typeface="Times New Roman" panose="02020603050405020304" pitchFamily="18" charset="0"/>
              <a:ea typeface="Times New Roman" panose="02020603050405020304" pitchFamily="18" charset="0"/>
            </a:endParaRPr>
          </a:p>
          <a:p>
            <a:pPr algn="ctr"/>
            <a:endParaRPr lang="en-US" dirty="0"/>
          </a:p>
        </p:txBody>
      </p:sp>
      <p:pic>
        <p:nvPicPr>
          <p:cNvPr id="10" name="Picture 9">
            <a:extLst>
              <a:ext uri="{FF2B5EF4-FFF2-40B4-BE49-F238E27FC236}">
                <a16:creationId xmlns:a16="http://schemas.microsoft.com/office/drawing/2014/main" id="{56992185-AA7D-AE18-1738-FDA496E50199}"/>
              </a:ext>
            </a:extLst>
          </p:cNvPr>
          <p:cNvPicPr>
            <a:picLocks noChangeAspect="1"/>
          </p:cNvPicPr>
          <p:nvPr/>
        </p:nvPicPr>
        <p:blipFill>
          <a:blip r:embed="rId2"/>
          <a:stretch>
            <a:fillRect/>
          </a:stretch>
        </p:blipFill>
        <p:spPr>
          <a:xfrm>
            <a:off x="3021690" y="765846"/>
            <a:ext cx="5362286" cy="4454450"/>
          </a:xfrm>
          <a:prstGeom prst="rect">
            <a:avLst/>
          </a:prstGeom>
        </p:spPr>
      </p:pic>
    </p:spTree>
    <p:extLst>
      <p:ext uri="{BB962C8B-B14F-4D97-AF65-F5344CB8AC3E}">
        <p14:creationId xmlns:p14="http://schemas.microsoft.com/office/powerpoint/2010/main" val="111273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EDC5C-4CC0-5C3C-6737-EA10050404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38BC4-FB8E-AA4C-DF91-9BB738E9AA19}"/>
              </a:ext>
            </a:extLst>
          </p:cNvPr>
          <p:cNvSpPr>
            <a:spLocks noGrp="1"/>
          </p:cNvSpPr>
          <p:nvPr>
            <p:ph type="title"/>
          </p:nvPr>
        </p:nvSpPr>
        <p:spPr/>
        <p:txBody>
          <a:bodyPr/>
          <a:lstStyle/>
          <a:p>
            <a:r>
              <a:rPr lang="en-US" dirty="0"/>
              <a:t>RESULTS AND DISCUSSIONS</a:t>
            </a:r>
          </a:p>
        </p:txBody>
      </p:sp>
      <p:sp>
        <p:nvSpPr>
          <p:cNvPr id="4" name="Slide Number Placeholder 3">
            <a:extLst>
              <a:ext uri="{FF2B5EF4-FFF2-40B4-BE49-F238E27FC236}">
                <a16:creationId xmlns:a16="http://schemas.microsoft.com/office/drawing/2014/main" id="{1A3A4BCD-41C4-AC84-5DFC-DED438313F0C}"/>
              </a:ext>
            </a:extLst>
          </p:cNvPr>
          <p:cNvSpPr>
            <a:spLocks noGrp="1"/>
          </p:cNvSpPr>
          <p:nvPr>
            <p:ph type="sldNum" idx="12"/>
          </p:nvPr>
        </p:nvSpPr>
        <p:spPr/>
        <p:txBody>
          <a:bodyPr/>
          <a:lstStyle/>
          <a:p>
            <a:fld id="{59EB0EDB-E9F9-8442-A134-CF406E7BEB24}" type="slidenum">
              <a:rPr lang="en-US" smtClean="0"/>
              <a:t>14</a:t>
            </a:fld>
            <a:endParaRPr lang="en-US"/>
          </a:p>
        </p:txBody>
      </p:sp>
      <p:sp>
        <p:nvSpPr>
          <p:cNvPr id="9" name="TextBox 8">
            <a:extLst>
              <a:ext uri="{FF2B5EF4-FFF2-40B4-BE49-F238E27FC236}">
                <a16:creationId xmlns:a16="http://schemas.microsoft.com/office/drawing/2014/main" id="{586EAB1E-B078-58B8-F267-E37163BB8C7F}"/>
              </a:ext>
            </a:extLst>
          </p:cNvPr>
          <p:cNvSpPr txBox="1"/>
          <p:nvPr/>
        </p:nvSpPr>
        <p:spPr>
          <a:xfrm>
            <a:off x="3364678" y="5030796"/>
            <a:ext cx="5684322" cy="1471172"/>
          </a:xfrm>
          <a:prstGeom prst="rect">
            <a:avLst/>
          </a:prstGeom>
          <a:noFill/>
        </p:spPr>
        <p:txBody>
          <a:bodyPr wrap="square" rtlCol="0">
            <a:spAutoFit/>
          </a:bodyPr>
          <a:lstStyle/>
          <a:p>
            <a:pPr marL="0" marR="0" indent="128270" algn="just">
              <a:lnSpc>
                <a:spcPct val="105000"/>
              </a:lnSpc>
            </a:pPr>
            <a:r>
              <a:rPr lang="en-US" sz="1800" b="1" dirty="0">
                <a:solidFill>
                  <a:srgbClr val="000000"/>
                </a:solidFill>
                <a:effectLst/>
                <a:latin typeface="Times New Roman" panose="02020603050405020304" pitchFamily="18" charset="0"/>
                <a:ea typeface="Times New Roman" panose="02020603050405020304" pitchFamily="18" charset="0"/>
              </a:rPr>
              <a:t>Recall Confidence Curve</a:t>
            </a:r>
            <a:endParaRPr lang="en-US" sz="1800" b="1" dirty="0">
              <a:effectLst/>
              <a:latin typeface="Times New Roman" panose="02020603050405020304" pitchFamily="18" charset="0"/>
              <a:ea typeface="Times New Roman" panose="02020603050405020304" pitchFamily="18" charset="0"/>
            </a:endParaRPr>
          </a:p>
          <a:p>
            <a:pPr marL="0" marR="0" indent="128270" algn="just">
              <a:lnSpc>
                <a:spcPct val="105000"/>
              </a:lnSpc>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indent="0" algn="just">
              <a:lnSpc>
                <a:spcPct val="105000"/>
              </a:lnSpc>
            </a:pPr>
            <a:r>
              <a:rPr lang="en-US" sz="1800" dirty="0">
                <a:effectLst/>
                <a:latin typeface="Times New Roman" panose="02020603050405020304" pitchFamily="18" charset="0"/>
                <a:ea typeface="Times New Roman" panose="02020603050405020304" pitchFamily="18" charset="0"/>
              </a:rPr>
              <a:t>It depicts that the model can recall across varying    confidence thresholds for different object classes. </a:t>
            </a:r>
          </a:p>
          <a:p>
            <a:endParaRPr lang="en-US" dirty="0"/>
          </a:p>
        </p:txBody>
      </p:sp>
      <p:pic>
        <p:nvPicPr>
          <p:cNvPr id="3" name="Picture 2">
            <a:extLst>
              <a:ext uri="{FF2B5EF4-FFF2-40B4-BE49-F238E27FC236}">
                <a16:creationId xmlns:a16="http://schemas.microsoft.com/office/drawing/2014/main" id="{97067F45-7257-2B31-0960-79E98606BFC4}"/>
              </a:ext>
            </a:extLst>
          </p:cNvPr>
          <p:cNvPicPr>
            <a:picLocks noChangeAspect="1"/>
          </p:cNvPicPr>
          <p:nvPr/>
        </p:nvPicPr>
        <p:blipFill>
          <a:blip r:embed="rId2"/>
          <a:stretch>
            <a:fillRect/>
          </a:stretch>
        </p:blipFill>
        <p:spPr>
          <a:xfrm>
            <a:off x="2497173" y="657504"/>
            <a:ext cx="6579215" cy="4384429"/>
          </a:xfrm>
          <a:prstGeom prst="rect">
            <a:avLst/>
          </a:prstGeom>
        </p:spPr>
      </p:pic>
    </p:spTree>
    <p:extLst>
      <p:ext uri="{BB962C8B-B14F-4D97-AF65-F5344CB8AC3E}">
        <p14:creationId xmlns:p14="http://schemas.microsoft.com/office/powerpoint/2010/main" val="2044283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20829-309C-5F90-A24E-70B4999CE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61E27-765F-E0A2-F8BF-9BD1F7CEC440}"/>
              </a:ext>
            </a:extLst>
          </p:cNvPr>
          <p:cNvSpPr>
            <a:spLocks noGrp="1"/>
          </p:cNvSpPr>
          <p:nvPr>
            <p:ph type="title"/>
          </p:nvPr>
        </p:nvSpPr>
        <p:spPr/>
        <p:txBody>
          <a:bodyPr/>
          <a:lstStyle/>
          <a:p>
            <a:r>
              <a:rPr lang="en-US" dirty="0"/>
              <a:t>RESULTS AND DISCUSSIONS</a:t>
            </a:r>
          </a:p>
        </p:txBody>
      </p:sp>
      <p:sp>
        <p:nvSpPr>
          <p:cNvPr id="4" name="Slide Number Placeholder 3">
            <a:extLst>
              <a:ext uri="{FF2B5EF4-FFF2-40B4-BE49-F238E27FC236}">
                <a16:creationId xmlns:a16="http://schemas.microsoft.com/office/drawing/2014/main" id="{12D3F315-864D-8AA6-0F90-08F3FF2EABD6}"/>
              </a:ext>
            </a:extLst>
          </p:cNvPr>
          <p:cNvSpPr>
            <a:spLocks noGrp="1"/>
          </p:cNvSpPr>
          <p:nvPr>
            <p:ph type="sldNum" idx="12"/>
          </p:nvPr>
        </p:nvSpPr>
        <p:spPr/>
        <p:txBody>
          <a:bodyPr/>
          <a:lstStyle/>
          <a:p>
            <a:fld id="{59EB0EDB-E9F9-8442-A134-CF406E7BEB24}" type="slidenum">
              <a:rPr lang="en-US" smtClean="0"/>
              <a:t>15</a:t>
            </a:fld>
            <a:endParaRPr lang="en-US"/>
          </a:p>
        </p:txBody>
      </p:sp>
      <p:sp>
        <p:nvSpPr>
          <p:cNvPr id="8" name="TextBox 7">
            <a:extLst>
              <a:ext uri="{FF2B5EF4-FFF2-40B4-BE49-F238E27FC236}">
                <a16:creationId xmlns:a16="http://schemas.microsoft.com/office/drawing/2014/main" id="{BEFF4F74-DA90-920F-0947-2914834EF3A2}"/>
              </a:ext>
            </a:extLst>
          </p:cNvPr>
          <p:cNvSpPr txBox="1"/>
          <p:nvPr/>
        </p:nvSpPr>
        <p:spPr>
          <a:xfrm>
            <a:off x="695720" y="5173399"/>
            <a:ext cx="5356737" cy="1471172"/>
          </a:xfrm>
          <a:prstGeom prst="rect">
            <a:avLst/>
          </a:prstGeom>
          <a:noFill/>
        </p:spPr>
        <p:txBody>
          <a:bodyPr wrap="square" rtlCol="0">
            <a:spAutoFit/>
          </a:bodyPr>
          <a:lstStyle/>
          <a:p>
            <a:pPr marL="0" marR="0" indent="0" algn="just">
              <a:lnSpc>
                <a:spcPct val="105000"/>
              </a:lnSpc>
            </a:pPr>
            <a:r>
              <a:rPr lang="en-US" sz="1800" dirty="0">
                <a:effectLst/>
                <a:latin typeface="Times New Roman" panose="02020603050405020304" pitchFamily="18" charset="0"/>
                <a:ea typeface="Times New Roman" panose="02020603050405020304" pitchFamily="18" charset="0"/>
              </a:rPr>
              <a:t>F1-Confidence Curve</a:t>
            </a:r>
          </a:p>
          <a:p>
            <a:pPr marL="0" marR="0" indent="0" algn="just">
              <a:lnSpc>
                <a:spcPct val="105000"/>
              </a:lnSpc>
            </a:pPr>
            <a:r>
              <a:rPr lang="en-US" sz="1800" dirty="0">
                <a:effectLst/>
                <a:latin typeface="Times New Roman" panose="02020603050405020304" pitchFamily="18" charset="0"/>
                <a:ea typeface="Times New Roman" panose="02020603050405020304" pitchFamily="18" charset="0"/>
              </a:rPr>
              <a:t> </a:t>
            </a:r>
          </a:p>
          <a:p>
            <a:pPr marL="0" marR="0" indent="0" algn="just">
              <a:lnSpc>
                <a:spcPct val="105000"/>
              </a:lnSpc>
            </a:pPr>
            <a:r>
              <a:rPr lang="en-US" sz="1800" dirty="0">
                <a:effectLst/>
                <a:latin typeface="Times New Roman" panose="02020603050405020304" pitchFamily="18" charset="0"/>
                <a:ea typeface="Times New Roman" panose="02020603050405020304" pitchFamily="18" charset="0"/>
              </a:rPr>
              <a:t>It illustrates the model's F1-score variation across confidence thresholds for different object classes. </a:t>
            </a:r>
          </a:p>
          <a:p>
            <a:endParaRPr lang="en-US" dirty="0"/>
          </a:p>
        </p:txBody>
      </p:sp>
      <p:sp>
        <p:nvSpPr>
          <p:cNvPr id="9" name="TextBox 8">
            <a:extLst>
              <a:ext uri="{FF2B5EF4-FFF2-40B4-BE49-F238E27FC236}">
                <a16:creationId xmlns:a16="http://schemas.microsoft.com/office/drawing/2014/main" id="{DF04FC01-1445-23D3-577D-C2C526D4BB4F}"/>
              </a:ext>
            </a:extLst>
          </p:cNvPr>
          <p:cNvSpPr txBox="1"/>
          <p:nvPr/>
        </p:nvSpPr>
        <p:spPr>
          <a:xfrm>
            <a:off x="6448302" y="5106390"/>
            <a:ext cx="5475204" cy="1471172"/>
          </a:xfrm>
          <a:prstGeom prst="rect">
            <a:avLst/>
          </a:prstGeom>
          <a:noFill/>
        </p:spPr>
        <p:txBody>
          <a:bodyPr wrap="square" rtlCol="0">
            <a:spAutoFit/>
          </a:bodyPr>
          <a:lstStyle/>
          <a:p>
            <a:pPr marL="0" marR="0" indent="0" algn="just">
              <a:lnSpc>
                <a:spcPct val="105000"/>
              </a:lnSpc>
            </a:pPr>
            <a:r>
              <a:rPr lang="en-US" sz="1800" dirty="0">
                <a:effectLst/>
                <a:latin typeface="Times New Roman" panose="02020603050405020304" pitchFamily="18" charset="0"/>
                <a:ea typeface="Times New Roman" panose="02020603050405020304" pitchFamily="18" charset="0"/>
              </a:rPr>
              <a:t>Precision Recall Curve</a:t>
            </a:r>
          </a:p>
          <a:p>
            <a:pPr marL="0" marR="0" indent="0" algn="just">
              <a:lnSpc>
                <a:spcPct val="105000"/>
              </a:lnSpc>
            </a:pPr>
            <a:endParaRPr lang="en-US" sz="1800" dirty="0">
              <a:effectLst/>
              <a:latin typeface="Times New Roman" panose="02020603050405020304" pitchFamily="18" charset="0"/>
              <a:ea typeface="Times New Roman" panose="02020603050405020304" pitchFamily="18" charset="0"/>
            </a:endParaRPr>
          </a:p>
          <a:p>
            <a:pPr marL="0" marR="0" indent="0" algn="just">
              <a:lnSpc>
                <a:spcPct val="105000"/>
              </a:lnSpc>
            </a:pPr>
            <a:r>
              <a:rPr lang="en-US" sz="1800" dirty="0">
                <a:effectLst/>
                <a:latin typeface="Times New Roman" panose="02020603050405020304" pitchFamily="18" charset="0"/>
                <a:ea typeface="Times New Roman" panose="02020603050405020304" pitchFamily="18" charset="0"/>
              </a:rPr>
              <a:t>It highlights class-wise precision and recall trade-offs.</a:t>
            </a:r>
          </a:p>
          <a:p>
            <a:pPr marL="0" marR="0" indent="128270" algn="just">
              <a:lnSpc>
                <a:spcPct val="105000"/>
              </a:lnSpc>
            </a:pPr>
            <a:r>
              <a:rPr lang="en-US" sz="1800" dirty="0">
                <a:solidFill>
                  <a:srgbClr val="FF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D61F775C-9A14-AA02-6F7E-F1EC7772E886}"/>
              </a:ext>
            </a:extLst>
          </p:cNvPr>
          <p:cNvPicPr>
            <a:picLocks noChangeAspect="1"/>
          </p:cNvPicPr>
          <p:nvPr/>
        </p:nvPicPr>
        <p:blipFill>
          <a:blip r:embed="rId2"/>
          <a:stretch>
            <a:fillRect/>
          </a:stretch>
        </p:blipFill>
        <p:spPr>
          <a:xfrm>
            <a:off x="476649" y="776187"/>
            <a:ext cx="5794878" cy="4088889"/>
          </a:xfrm>
          <a:prstGeom prst="rect">
            <a:avLst/>
          </a:prstGeom>
        </p:spPr>
      </p:pic>
      <p:pic>
        <p:nvPicPr>
          <p:cNvPr id="7" name="Picture 6">
            <a:extLst>
              <a:ext uri="{FF2B5EF4-FFF2-40B4-BE49-F238E27FC236}">
                <a16:creationId xmlns:a16="http://schemas.microsoft.com/office/drawing/2014/main" id="{0C43314A-463C-564D-FA46-301ED7E99C55}"/>
              </a:ext>
            </a:extLst>
          </p:cNvPr>
          <p:cNvPicPr>
            <a:picLocks noChangeAspect="1"/>
          </p:cNvPicPr>
          <p:nvPr/>
        </p:nvPicPr>
        <p:blipFill>
          <a:blip r:embed="rId3"/>
          <a:stretch>
            <a:fillRect/>
          </a:stretch>
        </p:blipFill>
        <p:spPr>
          <a:xfrm>
            <a:off x="6197372" y="776187"/>
            <a:ext cx="5914292" cy="3930396"/>
          </a:xfrm>
          <a:prstGeom prst="rect">
            <a:avLst/>
          </a:prstGeom>
        </p:spPr>
      </p:pic>
    </p:spTree>
    <p:extLst>
      <p:ext uri="{BB962C8B-B14F-4D97-AF65-F5344CB8AC3E}">
        <p14:creationId xmlns:p14="http://schemas.microsoft.com/office/powerpoint/2010/main" val="164012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545CB-A83D-9B69-8CE5-6682670A0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ACBEC9-E050-EA38-A93B-BC3B10D7936E}"/>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9054A50F-EF3C-5DB4-35DF-C04DE9A12416}"/>
              </a:ext>
            </a:extLst>
          </p:cNvPr>
          <p:cNvSpPr>
            <a:spLocks noGrp="1"/>
          </p:cNvSpPr>
          <p:nvPr>
            <p:ph type="body" idx="1"/>
          </p:nvPr>
        </p:nvSpPr>
        <p:spPr>
          <a:xfrm>
            <a:off x="812800" y="1040148"/>
            <a:ext cx="11137464" cy="5498274"/>
          </a:xfrm>
        </p:spPr>
        <p:txBody>
          <a:bodyPr/>
          <a:lstStyle/>
          <a:p>
            <a:pPr>
              <a:buFont typeface="Arial" panose="020B0604020202020204" pitchFamily="34" charset="0"/>
              <a:buChar char="•"/>
            </a:pPr>
            <a:r>
              <a:rPr lang="en-US" dirty="0"/>
              <a:t>Successfully implemented innovative model using YOLOv8 algorithm to detect </a:t>
            </a:r>
          </a:p>
          <a:p>
            <a:pPr marL="558800" indent="-457200">
              <a:buFont typeface="+mj-lt"/>
              <a:buAutoNum type="arabicPeriod"/>
            </a:pPr>
            <a:r>
              <a:rPr lang="en-US" dirty="0"/>
              <a:t>Different types of vehicles, </a:t>
            </a:r>
          </a:p>
          <a:p>
            <a:pPr marL="558800" indent="-457200">
              <a:buFont typeface="+mj-lt"/>
              <a:buAutoNum type="arabicPeriod"/>
            </a:pPr>
            <a:r>
              <a:rPr lang="en-US" dirty="0"/>
              <a:t>Vehicle detection across multiple lanes (4), </a:t>
            </a:r>
          </a:p>
          <a:p>
            <a:pPr marL="558800" indent="-457200">
              <a:buFont typeface="+mj-lt"/>
              <a:buAutoNum type="arabicPeriod"/>
            </a:pPr>
            <a:r>
              <a:rPr lang="en-US" dirty="0"/>
              <a:t>Count vehicles in each lane and </a:t>
            </a:r>
          </a:p>
          <a:p>
            <a:pPr marL="558800" indent="-457200">
              <a:buFont typeface="+mj-lt"/>
              <a:buAutoNum type="arabicPeriod"/>
            </a:pPr>
            <a:r>
              <a:rPr lang="en-US" dirty="0"/>
              <a:t>Identify the lane with the densest traffic.</a:t>
            </a:r>
          </a:p>
          <a:p>
            <a:pPr marL="558800" indent="-457200">
              <a:buFont typeface="+mj-lt"/>
              <a:buAutoNum type="arabicPeriod"/>
            </a:pPr>
            <a:r>
              <a:rPr lang="en-US" dirty="0"/>
              <a:t>Check for ambulance and if detected prioritize it.</a:t>
            </a:r>
          </a:p>
          <a:p>
            <a:pPr marL="558800" indent="-457200">
              <a:buFont typeface="+mj-lt"/>
              <a:buAutoNum type="arabicPeriod"/>
            </a:pPr>
            <a:r>
              <a:rPr lang="en-US" dirty="0"/>
              <a:t>Else give priority to the lane with densest traffic.</a:t>
            </a:r>
          </a:p>
          <a:p>
            <a:pPr marL="101600" indent="0">
              <a:buNone/>
            </a:pPr>
            <a:endParaRPr lang="en-US" dirty="0"/>
          </a:p>
        </p:txBody>
      </p:sp>
      <p:sp>
        <p:nvSpPr>
          <p:cNvPr id="4" name="Slide Number Placeholder 3">
            <a:extLst>
              <a:ext uri="{FF2B5EF4-FFF2-40B4-BE49-F238E27FC236}">
                <a16:creationId xmlns:a16="http://schemas.microsoft.com/office/drawing/2014/main" id="{19C5B346-92F9-3611-CB37-96047E32D4AC}"/>
              </a:ext>
            </a:extLst>
          </p:cNvPr>
          <p:cNvSpPr>
            <a:spLocks noGrp="1"/>
          </p:cNvSpPr>
          <p:nvPr>
            <p:ph type="sldNum" idx="12"/>
          </p:nvPr>
        </p:nvSpPr>
        <p:spPr/>
        <p:txBody>
          <a:bodyPr/>
          <a:lstStyle/>
          <a:p>
            <a:fld id="{59EB0EDB-E9F9-8442-A134-CF406E7BEB24}" type="slidenum">
              <a:rPr lang="en-US" smtClean="0"/>
              <a:t>16</a:t>
            </a:fld>
            <a:endParaRPr lang="en-US"/>
          </a:p>
        </p:txBody>
      </p:sp>
      <p:pic>
        <p:nvPicPr>
          <p:cNvPr id="5" name="Picture 4">
            <a:extLst>
              <a:ext uri="{FF2B5EF4-FFF2-40B4-BE49-F238E27FC236}">
                <a16:creationId xmlns:a16="http://schemas.microsoft.com/office/drawing/2014/main" id="{15D776E2-9F45-6E4E-39C3-28CDF09CB457}"/>
              </a:ext>
            </a:extLst>
          </p:cNvPr>
          <p:cNvPicPr>
            <a:picLocks noChangeAspect="1"/>
          </p:cNvPicPr>
          <p:nvPr/>
        </p:nvPicPr>
        <p:blipFill>
          <a:blip r:embed="rId2"/>
          <a:stretch>
            <a:fillRect/>
          </a:stretch>
        </p:blipFill>
        <p:spPr>
          <a:xfrm>
            <a:off x="8370741" y="1912242"/>
            <a:ext cx="2863316" cy="2612571"/>
          </a:xfrm>
          <a:prstGeom prst="rect">
            <a:avLst/>
          </a:prstGeom>
        </p:spPr>
      </p:pic>
    </p:spTree>
    <p:extLst>
      <p:ext uri="{BB962C8B-B14F-4D97-AF65-F5344CB8AC3E}">
        <p14:creationId xmlns:p14="http://schemas.microsoft.com/office/powerpoint/2010/main" val="3207047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0956B-F61C-282A-396A-868307C40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3EBAE-60C3-5FC4-4D3B-4E190E7C0F8B}"/>
              </a:ext>
            </a:extLst>
          </p:cNvPr>
          <p:cNvSpPr>
            <a:spLocks noGrp="1"/>
          </p:cNvSpPr>
          <p:nvPr>
            <p:ph type="title"/>
          </p:nvPr>
        </p:nvSpPr>
        <p:spPr/>
        <p:txBody>
          <a:bodyPr/>
          <a:lstStyle/>
          <a:p>
            <a:r>
              <a:rPr lang="en-US" dirty="0"/>
              <a:t>OUTPUT</a:t>
            </a:r>
          </a:p>
        </p:txBody>
      </p:sp>
      <p:pic>
        <p:nvPicPr>
          <p:cNvPr id="5" name="Picture 4">
            <a:extLst>
              <a:ext uri="{FF2B5EF4-FFF2-40B4-BE49-F238E27FC236}">
                <a16:creationId xmlns:a16="http://schemas.microsoft.com/office/drawing/2014/main" id="{4E6663DE-2D6B-BFED-0D88-25A81904271D}"/>
              </a:ext>
            </a:extLst>
          </p:cNvPr>
          <p:cNvPicPr>
            <a:picLocks noChangeAspect="1"/>
          </p:cNvPicPr>
          <p:nvPr/>
        </p:nvPicPr>
        <p:blipFill>
          <a:blip r:embed="rId2"/>
          <a:stretch>
            <a:fillRect/>
          </a:stretch>
        </p:blipFill>
        <p:spPr>
          <a:xfrm>
            <a:off x="1477277" y="877124"/>
            <a:ext cx="9736490" cy="5664453"/>
          </a:xfrm>
          <a:prstGeom prst="rect">
            <a:avLst/>
          </a:prstGeom>
        </p:spPr>
      </p:pic>
      <p:sp>
        <p:nvSpPr>
          <p:cNvPr id="4" name="Slide Number Placeholder 3">
            <a:extLst>
              <a:ext uri="{FF2B5EF4-FFF2-40B4-BE49-F238E27FC236}">
                <a16:creationId xmlns:a16="http://schemas.microsoft.com/office/drawing/2014/main" id="{2B66997F-0ED5-5119-C8FB-0089B43C1126}"/>
              </a:ext>
            </a:extLst>
          </p:cNvPr>
          <p:cNvSpPr>
            <a:spLocks noGrp="1"/>
          </p:cNvSpPr>
          <p:nvPr>
            <p:ph type="sldNum" idx="12"/>
          </p:nvPr>
        </p:nvSpPr>
        <p:spPr/>
        <p:txBody>
          <a:bodyPr/>
          <a:lstStyle/>
          <a:p>
            <a:fld id="{59EB0EDB-E9F9-8442-A134-CF406E7BEB24}" type="slidenum">
              <a:rPr lang="en-US" smtClean="0"/>
              <a:t>17</a:t>
            </a:fld>
            <a:endParaRPr lang="en-US"/>
          </a:p>
        </p:txBody>
      </p:sp>
    </p:spTree>
    <p:extLst>
      <p:ext uri="{BB962C8B-B14F-4D97-AF65-F5344CB8AC3E}">
        <p14:creationId xmlns:p14="http://schemas.microsoft.com/office/powerpoint/2010/main" val="3829324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ED3B3-C34B-582D-2C27-72028994B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C75BB-9EFF-9BB2-DCA6-0F3345202AE6}"/>
              </a:ext>
            </a:extLst>
          </p:cNvPr>
          <p:cNvSpPr>
            <a:spLocks noGrp="1"/>
          </p:cNvSpPr>
          <p:nvPr>
            <p:ph type="title"/>
          </p:nvPr>
        </p:nvSpPr>
        <p:spPr/>
        <p:txBody>
          <a:bodyPr/>
          <a:lstStyle/>
          <a:p>
            <a:r>
              <a:rPr lang="en-US" dirty="0"/>
              <a:t>FINAL-OUTPUT</a:t>
            </a:r>
          </a:p>
        </p:txBody>
      </p:sp>
      <p:sp>
        <p:nvSpPr>
          <p:cNvPr id="4" name="Slide Number Placeholder 3">
            <a:extLst>
              <a:ext uri="{FF2B5EF4-FFF2-40B4-BE49-F238E27FC236}">
                <a16:creationId xmlns:a16="http://schemas.microsoft.com/office/drawing/2014/main" id="{1661F4B1-9B3D-E331-83A3-8BFFC3086B74}"/>
              </a:ext>
            </a:extLst>
          </p:cNvPr>
          <p:cNvSpPr>
            <a:spLocks noGrp="1"/>
          </p:cNvSpPr>
          <p:nvPr>
            <p:ph type="sldNum" idx="12"/>
          </p:nvPr>
        </p:nvSpPr>
        <p:spPr/>
        <p:txBody>
          <a:bodyPr/>
          <a:lstStyle/>
          <a:p>
            <a:fld id="{59EB0EDB-E9F9-8442-A134-CF406E7BEB24}" type="slidenum">
              <a:rPr lang="en-US" smtClean="0"/>
              <a:t>18</a:t>
            </a:fld>
            <a:endParaRPr lang="en-US"/>
          </a:p>
        </p:txBody>
      </p:sp>
      <p:pic>
        <p:nvPicPr>
          <p:cNvPr id="3" name="Picture 2">
            <a:extLst>
              <a:ext uri="{FF2B5EF4-FFF2-40B4-BE49-F238E27FC236}">
                <a16:creationId xmlns:a16="http://schemas.microsoft.com/office/drawing/2014/main" id="{FFE71010-579D-C0A9-168A-551DBC68ECA1}"/>
              </a:ext>
            </a:extLst>
          </p:cNvPr>
          <p:cNvPicPr>
            <a:picLocks noChangeAspect="1"/>
          </p:cNvPicPr>
          <p:nvPr/>
        </p:nvPicPr>
        <p:blipFill>
          <a:blip r:embed="rId2"/>
          <a:srcRect l="2620" t="8380" r="9488" b="3332"/>
          <a:stretch/>
        </p:blipFill>
        <p:spPr>
          <a:xfrm>
            <a:off x="498764" y="651640"/>
            <a:ext cx="11612900" cy="6218233"/>
          </a:xfrm>
          <a:prstGeom prst="rect">
            <a:avLst/>
          </a:prstGeom>
        </p:spPr>
      </p:pic>
    </p:spTree>
    <p:extLst>
      <p:ext uri="{BB962C8B-B14F-4D97-AF65-F5344CB8AC3E}">
        <p14:creationId xmlns:p14="http://schemas.microsoft.com/office/powerpoint/2010/main" val="3047516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3960A-19F7-39FC-4A99-78252635E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92DA29-6714-D88A-9CE0-154FD7641370}"/>
              </a:ext>
            </a:extLst>
          </p:cNvPr>
          <p:cNvSpPr>
            <a:spLocks noGrp="1"/>
          </p:cNvSpPr>
          <p:nvPr>
            <p:ph type="title"/>
          </p:nvPr>
        </p:nvSpPr>
        <p:spPr/>
        <p:txBody>
          <a:bodyPr/>
          <a:lstStyle/>
          <a:p>
            <a:r>
              <a:rPr lang="en-US" dirty="0"/>
              <a:t>FINAL-OUTPUT</a:t>
            </a:r>
          </a:p>
        </p:txBody>
      </p:sp>
      <p:sp>
        <p:nvSpPr>
          <p:cNvPr id="4" name="Slide Number Placeholder 3">
            <a:extLst>
              <a:ext uri="{FF2B5EF4-FFF2-40B4-BE49-F238E27FC236}">
                <a16:creationId xmlns:a16="http://schemas.microsoft.com/office/drawing/2014/main" id="{D5831E09-667D-C56B-04FB-985124F25B6F}"/>
              </a:ext>
            </a:extLst>
          </p:cNvPr>
          <p:cNvSpPr>
            <a:spLocks noGrp="1"/>
          </p:cNvSpPr>
          <p:nvPr>
            <p:ph type="sldNum" idx="12"/>
          </p:nvPr>
        </p:nvSpPr>
        <p:spPr/>
        <p:txBody>
          <a:bodyPr/>
          <a:lstStyle/>
          <a:p>
            <a:fld id="{59EB0EDB-E9F9-8442-A134-CF406E7BEB24}" type="slidenum">
              <a:rPr lang="en-US" smtClean="0"/>
              <a:t>19</a:t>
            </a:fld>
            <a:endParaRPr lang="en-US"/>
          </a:p>
        </p:txBody>
      </p:sp>
      <p:pic>
        <p:nvPicPr>
          <p:cNvPr id="3" name="Picture 2">
            <a:extLst>
              <a:ext uri="{FF2B5EF4-FFF2-40B4-BE49-F238E27FC236}">
                <a16:creationId xmlns:a16="http://schemas.microsoft.com/office/drawing/2014/main" id="{F0001CAE-BD2A-770F-AB6B-4D36192F23A5}"/>
              </a:ext>
            </a:extLst>
          </p:cNvPr>
          <p:cNvPicPr>
            <a:picLocks noChangeAspect="1"/>
          </p:cNvPicPr>
          <p:nvPr/>
        </p:nvPicPr>
        <p:blipFill>
          <a:blip r:embed="rId2"/>
          <a:srcRect l="3467" t="5635" r="9857" b="2744"/>
          <a:stretch/>
        </p:blipFill>
        <p:spPr>
          <a:xfrm>
            <a:off x="485721" y="741988"/>
            <a:ext cx="11625943" cy="6055803"/>
          </a:xfrm>
          <a:prstGeom prst="rect">
            <a:avLst/>
          </a:prstGeom>
        </p:spPr>
      </p:pic>
    </p:spTree>
    <p:extLst>
      <p:ext uri="{BB962C8B-B14F-4D97-AF65-F5344CB8AC3E}">
        <p14:creationId xmlns:p14="http://schemas.microsoft.com/office/powerpoint/2010/main" val="1840350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D2C0B8BC-E278-1D64-59AB-750BFBE240D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3AB464F-316D-9595-3E40-7EE36996BA91}"/>
              </a:ext>
            </a:extLst>
          </p:cNvPr>
          <p:cNvSpPr>
            <a:spLocks noGrp="1"/>
          </p:cNvSpPr>
          <p:nvPr>
            <p:ph type="title"/>
          </p:nvPr>
        </p:nvSpPr>
        <p:spPr/>
        <p:txBody>
          <a:bodyPr/>
          <a:lstStyle/>
          <a:p>
            <a:r>
              <a:rPr lang="en-US" dirty="0"/>
              <a:t>INTRODUCTION</a:t>
            </a:r>
          </a:p>
        </p:txBody>
      </p:sp>
      <p:sp>
        <p:nvSpPr>
          <p:cNvPr id="10" name="Text Placeholder 2">
            <a:extLst>
              <a:ext uri="{FF2B5EF4-FFF2-40B4-BE49-F238E27FC236}">
                <a16:creationId xmlns:a16="http://schemas.microsoft.com/office/drawing/2014/main" id="{4D1299CB-5455-6F91-3F03-06F3E87C1DE7}"/>
              </a:ext>
            </a:extLst>
          </p:cNvPr>
          <p:cNvSpPr>
            <a:spLocks noGrp="1"/>
          </p:cNvSpPr>
          <p:nvPr>
            <p:ph type="body" idx="1"/>
          </p:nvPr>
        </p:nvSpPr>
        <p:spPr>
          <a:xfrm>
            <a:off x="488961" y="949152"/>
            <a:ext cx="11137464" cy="5589270"/>
          </a:xfrm>
        </p:spPr>
        <p:txBody>
          <a:bodyPr/>
          <a:lstStyle/>
          <a:p>
            <a:pPr algn="just"/>
            <a:r>
              <a:rPr lang="en-US" dirty="0"/>
              <a:t>The main aim of the proposed system is to develop a </a:t>
            </a:r>
            <a:r>
              <a:rPr lang="en-US" b="1" dirty="0"/>
              <a:t>Smart Traffic Management System</a:t>
            </a:r>
            <a:r>
              <a:rPr lang="en-US" dirty="0"/>
              <a:t> that uses </a:t>
            </a:r>
            <a:r>
              <a:rPr lang="en-US" b="1" dirty="0"/>
              <a:t>YOLO based object detection</a:t>
            </a:r>
            <a:r>
              <a:rPr lang="en-US" dirty="0"/>
              <a:t> to monitor and manage real-time traffic through CCTVs. </a:t>
            </a:r>
          </a:p>
          <a:p>
            <a:pPr marL="101600" indent="0" algn="just">
              <a:buNone/>
            </a:pPr>
            <a:endParaRPr lang="en-US" dirty="0"/>
          </a:p>
          <a:p>
            <a:pPr algn="just"/>
            <a:r>
              <a:rPr lang="en-US" dirty="0"/>
              <a:t>The key features of the system include </a:t>
            </a:r>
            <a:r>
              <a:rPr lang="en-US" b="1" dirty="0"/>
              <a:t>dynamic traffic signal control </a:t>
            </a:r>
            <a:r>
              <a:rPr lang="en-US" dirty="0"/>
              <a:t>based on vehicle density and </a:t>
            </a:r>
            <a:r>
              <a:rPr lang="en-US" b="1" dirty="0"/>
              <a:t>ambulance priority</a:t>
            </a:r>
            <a:r>
              <a:rPr lang="en-US" dirty="0"/>
              <a:t>. </a:t>
            </a:r>
          </a:p>
          <a:p>
            <a:pPr marL="101600" indent="0" algn="just">
              <a:buNone/>
            </a:pPr>
            <a:endParaRPr lang="en-US" dirty="0"/>
          </a:p>
          <a:p>
            <a:pPr algn="just"/>
            <a:r>
              <a:rPr lang="en-US" dirty="0"/>
              <a:t>The system is designed to improve traffic efficiency, ensure faster emergency response, and enhance overall road safety.</a:t>
            </a:r>
          </a:p>
        </p:txBody>
      </p:sp>
      <p:sp>
        <p:nvSpPr>
          <p:cNvPr id="3" name="Slide Number Placeholder 2">
            <a:extLst>
              <a:ext uri="{FF2B5EF4-FFF2-40B4-BE49-F238E27FC236}">
                <a16:creationId xmlns:a16="http://schemas.microsoft.com/office/drawing/2014/main" id="{F6C139A5-C243-F534-151D-3CF4BD974505}"/>
              </a:ext>
            </a:extLst>
          </p:cNvPr>
          <p:cNvSpPr>
            <a:spLocks noGrp="1"/>
          </p:cNvSpPr>
          <p:nvPr>
            <p:ph type="sldNum" idx="12"/>
          </p:nvPr>
        </p:nvSpPr>
        <p:spPr/>
        <p:txBody>
          <a:bodyPr/>
          <a:lstStyle/>
          <a:p>
            <a:fld id="{59EB0EDB-E9F9-8442-A134-CF406E7BEB24}" type="slidenum">
              <a:rPr lang="en-US" smtClean="0"/>
              <a:t>2</a:t>
            </a:fld>
            <a:endParaRPr lang="en-US"/>
          </a:p>
        </p:txBody>
      </p:sp>
    </p:spTree>
    <p:extLst>
      <p:ext uri="{BB962C8B-B14F-4D97-AF65-F5344CB8AC3E}">
        <p14:creationId xmlns:p14="http://schemas.microsoft.com/office/powerpoint/2010/main" val="2532173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2B6262B9-3070-07AE-5932-2C7723D0BEFA}"/>
              </a:ext>
            </a:extLst>
          </p:cNvPr>
          <p:cNvSpPr>
            <a:spLocks noGrp="1"/>
          </p:cNvSpPr>
          <p:nvPr>
            <p:ph type="body" idx="1"/>
          </p:nvPr>
        </p:nvSpPr>
        <p:spPr>
          <a:xfrm>
            <a:off x="609600" y="662939"/>
            <a:ext cx="10972800" cy="5463225"/>
          </a:xfrm>
        </p:spPr>
        <p:txBody>
          <a:bodyPr>
            <a:normAutofit/>
          </a:bodyPr>
          <a:lstStyle/>
          <a:p>
            <a:pPr marL="114300" indent="0" algn="ctr">
              <a:buNone/>
            </a:pPr>
            <a:endParaRPr lang="en-US" sz="8800" b="1" dirty="0"/>
          </a:p>
          <a:p>
            <a:pPr marL="114300" indent="0" algn="ctr">
              <a:buNone/>
            </a:pPr>
            <a:r>
              <a:rPr lang="en-US" sz="9600" b="1" dirty="0">
                <a:solidFill>
                  <a:srgbClr val="0070C0"/>
                </a:solidFill>
              </a:rPr>
              <a:t>Thank You!</a:t>
            </a:r>
          </a:p>
        </p:txBody>
      </p:sp>
      <p:sp>
        <p:nvSpPr>
          <p:cNvPr id="4" name="Slide Number Placeholder 3">
            <a:extLst>
              <a:ext uri="{FF2B5EF4-FFF2-40B4-BE49-F238E27FC236}">
                <a16:creationId xmlns:a16="http://schemas.microsoft.com/office/drawing/2014/main" id="{8F45D848-E247-F67E-1715-C27265689607}"/>
              </a:ext>
            </a:extLst>
          </p:cNvPr>
          <p:cNvSpPr>
            <a:spLocks noGrp="1"/>
          </p:cNvSpPr>
          <p:nvPr>
            <p:ph type="sldNum" idx="12"/>
          </p:nvPr>
        </p:nvSpPr>
        <p:spPr/>
        <p:txBody>
          <a:bodyPr/>
          <a:lstStyle/>
          <a:p>
            <a:fld id="{59EB0EDB-E9F9-8442-A134-CF406E7BEB24}" type="slidenum">
              <a:rPr lang="en-US" smtClean="0"/>
              <a:t>20</a:t>
            </a:fld>
            <a:endParaRPr lang="en-US"/>
          </a:p>
        </p:txBody>
      </p:sp>
      <p:pic>
        <p:nvPicPr>
          <p:cNvPr id="2" name="Picture 1">
            <a:extLst>
              <a:ext uri="{FF2B5EF4-FFF2-40B4-BE49-F238E27FC236}">
                <a16:creationId xmlns:a16="http://schemas.microsoft.com/office/drawing/2014/main" id="{50851B27-FB32-A60C-51D9-EC03194BCE30}"/>
              </a:ext>
            </a:extLst>
          </p:cNvPr>
          <p:cNvPicPr>
            <a:picLocks noChangeAspect="1"/>
          </p:cNvPicPr>
          <p:nvPr/>
        </p:nvPicPr>
        <p:blipFill>
          <a:blip r:embed="rId2"/>
          <a:stretch>
            <a:fillRect/>
          </a:stretch>
        </p:blipFill>
        <p:spPr>
          <a:xfrm>
            <a:off x="2373303" y="0"/>
            <a:ext cx="7445393" cy="6858000"/>
          </a:xfrm>
          <a:prstGeom prst="rect">
            <a:avLst/>
          </a:prstGeom>
        </p:spPr>
      </p:pic>
    </p:spTree>
    <p:extLst>
      <p:ext uri="{BB962C8B-B14F-4D97-AF65-F5344CB8AC3E}">
        <p14:creationId xmlns:p14="http://schemas.microsoft.com/office/powerpoint/2010/main" val="3973105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E76DB-43FD-4F79-628C-BD55EDB3D46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EAB8EC1-EEEF-8D64-5F61-ED476A615E35}"/>
              </a:ext>
            </a:extLst>
          </p:cNvPr>
          <p:cNvSpPr>
            <a:spLocks noGrp="1"/>
          </p:cNvSpPr>
          <p:nvPr>
            <p:ph type="title"/>
          </p:nvPr>
        </p:nvSpPr>
        <p:spPr>
          <a:xfrm>
            <a:off x="1321130" y="2"/>
            <a:ext cx="10102932" cy="639763"/>
          </a:xfrm>
        </p:spPr>
        <p:txBody>
          <a:bodyPr>
            <a:normAutofit/>
          </a:bodyPr>
          <a:lstStyle/>
          <a:p>
            <a:r>
              <a:rPr lang="en-US" sz="2000" dirty="0"/>
              <a:t>TRAFFIC DELAYS: A SILENT KILLER IN THE EMERGENCY CARE</a:t>
            </a:r>
          </a:p>
        </p:txBody>
      </p:sp>
      <p:sp>
        <p:nvSpPr>
          <p:cNvPr id="10" name="Text Placeholder 2">
            <a:extLst>
              <a:ext uri="{FF2B5EF4-FFF2-40B4-BE49-F238E27FC236}">
                <a16:creationId xmlns:a16="http://schemas.microsoft.com/office/drawing/2014/main" id="{410496F0-B82E-FCDD-B868-E135E63EB0B9}"/>
              </a:ext>
            </a:extLst>
          </p:cNvPr>
          <p:cNvSpPr>
            <a:spLocks noGrp="1"/>
          </p:cNvSpPr>
          <p:nvPr>
            <p:ph type="body" idx="1"/>
          </p:nvPr>
        </p:nvSpPr>
        <p:spPr>
          <a:xfrm>
            <a:off x="527268" y="794458"/>
            <a:ext cx="11137464" cy="5589270"/>
          </a:xfrm>
        </p:spPr>
        <p:txBody>
          <a:bodyPr/>
          <a:lstStyle/>
          <a:p>
            <a:pPr algn="just"/>
            <a:r>
              <a:rPr lang="en-US" dirty="0"/>
              <a:t>Thousands of patients in India die daily due to traffic delays. As per the recent article of the Ministry of Road Transport and Highways, around </a:t>
            </a:r>
            <a:r>
              <a:rPr lang="en-US" b="1" dirty="0"/>
              <a:t>21,042</a:t>
            </a:r>
            <a:r>
              <a:rPr lang="en-US" dirty="0"/>
              <a:t> deaths occur each day due to traffic-related delays.</a:t>
            </a:r>
          </a:p>
          <a:p>
            <a:pPr algn="just"/>
            <a:endParaRPr lang="en-US" dirty="0"/>
          </a:p>
        </p:txBody>
      </p:sp>
      <p:sp>
        <p:nvSpPr>
          <p:cNvPr id="3" name="Slide Number Placeholder 2">
            <a:extLst>
              <a:ext uri="{FF2B5EF4-FFF2-40B4-BE49-F238E27FC236}">
                <a16:creationId xmlns:a16="http://schemas.microsoft.com/office/drawing/2014/main" id="{6618EB39-9297-3791-4B2E-3F8ADDE28F30}"/>
              </a:ext>
            </a:extLst>
          </p:cNvPr>
          <p:cNvSpPr>
            <a:spLocks noGrp="1"/>
          </p:cNvSpPr>
          <p:nvPr>
            <p:ph type="sldNum" idx="12"/>
          </p:nvPr>
        </p:nvSpPr>
        <p:spPr/>
        <p:txBody>
          <a:bodyPr/>
          <a:lstStyle/>
          <a:p>
            <a:fld id="{59EB0EDB-E9F9-8442-A134-CF406E7BEB24}" type="slidenum">
              <a:rPr lang="en-US" smtClean="0"/>
              <a:t>3</a:t>
            </a:fld>
            <a:endParaRPr lang="en-US"/>
          </a:p>
        </p:txBody>
      </p:sp>
      <p:sp>
        <p:nvSpPr>
          <p:cNvPr id="2" name="AutoShape 2" descr="A busy Indian city road with heavy traffic causing an ambulance to be stuck. The ambulance has flashing lights and a visible 'Emergency' sign, but it is unable to move due to congestion. The scene captures frustration and urgency, emphasizing the critical delay in medical assistance.">
            <a:extLst>
              <a:ext uri="{FF2B5EF4-FFF2-40B4-BE49-F238E27FC236}">
                <a16:creationId xmlns:a16="http://schemas.microsoft.com/office/drawing/2014/main" id="{591113C3-0B9F-AA81-7E83-51DA576234F2}"/>
              </a:ext>
            </a:extLst>
          </p:cNvPr>
          <p:cNvSpPr>
            <a:spLocks noChangeAspect="1" noChangeArrowheads="1"/>
          </p:cNvSpPr>
          <p:nvPr/>
        </p:nvSpPr>
        <p:spPr bwMode="auto">
          <a:xfrm>
            <a:off x="5943600" y="3276600"/>
            <a:ext cx="2808514" cy="28085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 busy Indian city road with heavy traffic causing an ambulance to be stuck. The ambulance has flashing lights and a visible 'Emergency' sign, but it is unable to move due to congestion. The scene captures frustration and urgency, emphasizing the critical delay in medical assistance.">
            <a:extLst>
              <a:ext uri="{FF2B5EF4-FFF2-40B4-BE49-F238E27FC236}">
                <a16:creationId xmlns:a16="http://schemas.microsoft.com/office/drawing/2014/main" id="{931B396F-026F-41A3-C653-A4099C41F7E5}"/>
              </a:ext>
            </a:extLst>
          </p:cNvPr>
          <p:cNvSpPr>
            <a:spLocks noChangeAspect="1" noChangeArrowheads="1"/>
          </p:cNvSpPr>
          <p:nvPr/>
        </p:nvSpPr>
        <p:spPr bwMode="auto">
          <a:xfrm>
            <a:off x="3824844" y="3276600"/>
            <a:ext cx="2423556" cy="24235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ECE48F9-201F-29A1-688C-33453E1CDD1B}"/>
              </a:ext>
            </a:extLst>
          </p:cNvPr>
          <p:cNvPicPr>
            <a:picLocks noChangeAspect="1"/>
          </p:cNvPicPr>
          <p:nvPr/>
        </p:nvPicPr>
        <p:blipFill>
          <a:blip r:embed="rId3"/>
          <a:stretch>
            <a:fillRect/>
          </a:stretch>
        </p:blipFill>
        <p:spPr>
          <a:xfrm>
            <a:off x="6619997" y="2504372"/>
            <a:ext cx="4471555" cy="3626922"/>
          </a:xfrm>
          <a:prstGeom prst="rect">
            <a:avLst/>
          </a:prstGeom>
        </p:spPr>
      </p:pic>
      <p:pic>
        <p:nvPicPr>
          <p:cNvPr id="7" name="Picture 6" descr="A group of cars and ambulances on a street&#10;&#10;AI-generated content may be incorrect.">
            <a:extLst>
              <a:ext uri="{FF2B5EF4-FFF2-40B4-BE49-F238E27FC236}">
                <a16:creationId xmlns:a16="http://schemas.microsoft.com/office/drawing/2014/main" id="{22A28C5E-C63D-8826-EF9A-0C3E59F2D983}"/>
              </a:ext>
            </a:extLst>
          </p:cNvPr>
          <p:cNvPicPr>
            <a:picLocks noChangeAspect="1"/>
          </p:cNvPicPr>
          <p:nvPr/>
        </p:nvPicPr>
        <p:blipFill>
          <a:blip r:embed="rId4"/>
          <a:srcRect l="5087" b="14769"/>
          <a:stretch/>
        </p:blipFill>
        <p:spPr>
          <a:xfrm>
            <a:off x="1029689" y="2516247"/>
            <a:ext cx="5590309" cy="3603172"/>
          </a:xfrm>
          <a:prstGeom prst="rect">
            <a:avLst/>
          </a:prstGeom>
        </p:spPr>
      </p:pic>
      <p:pic>
        <p:nvPicPr>
          <p:cNvPr id="9" name="Picture 8">
            <a:extLst>
              <a:ext uri="{FF2B5EF4-FFF2-40B4-BE49-F238E27FC236}">
                <a16:creationId xmlns:a16="http://schemas.microsoft.com/office/drawing/2014/main" id="{80505E41-5FDF-2E71-B136-94FCFC45A743}"/>
              </a:ext>
            </a:extLst>
          </p:cNvPr>
          <p:cNvPicPr>
            <a:picLocks noChangeAspect="1"/>
          </p:cNvPicPr>
          <p:nvPr/>
        </p:nvPicPr>
        <p:blipFill>
          <a:blip r:embed="rId5"/>
          <a:srcRect l="4037" r="7528"/>
          <a:stretch/>
        </p:blipFill>
        <p:spPr>
          <a:xfrm>
            <a:off x="6400800" y="2492497"/>
            <a:ext cx="4690753" cy="1409146"/>
          </a:xfrm>
          <a:prstGeom prst="rect">
            <a:avLst/>
          </a:prstGeom>
        </p:spPr>
      </p:pic>
    </p:spTree>
    <p:custDataLst>
      <p:tags r:id="rId1"/>
    </p:custDataLst>
    <p:extLst>
      <p:ext uri="{BB962C8B-B14F-4D97-AF65-F5344CB8AC3E}">
        <p14:creationId xmlns:p14="http://schemas.microsoft.com/office/powerpoint/2010/main" val="65057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B5F24-1A3D-503B-5366-6467EBAFD6C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46DAF3-F6D4-AF89-0749-B283B5FEF16C}"/>
              </a:ext>
            </a:extLst>
          </p:cNvPr>
          <p:cNvSpPr>
            <a:spLocks noGrp="1"/>
          </p:cNvSpPr>
          <p:nvPr>
            <p:ph type="title"/>
          </p:nvPr>
        </p:nvSpPr>
        <p:spPr/>
        <p:txBody>
          <a:bodyPr/>
          <a:lstStyle/>
          <a:p>
            <a:r>
              <a:rPr lang="en-US" dirty="0"/>
              <a:t>MOTIVATION</a:t>
            </a:r>
          </a:p>
        </p:txBody>
      </p:sp>
      <p:sp>
        <p:nvSpPr>
          <p:cNvPr id="10" name="Text Placeholder 2">
            <a:extLst>
              <a:ext uri="{FF2B5EF4-FFF2-40B4-BE49-F238E27FC236}">
                <a16:creationId xmlns:a16="http://schemas.microsoft.com/office/drawing/2014/main" id="{0B0C550D-6E14-346E-FA70-FB80135B985C}"/>
              </a:ext>
            </a:extLst>
          </p:cNvPr>
          <p:cNvSpPr>
            <a:spLocks noGrp="1"/>
          </p:cNvSpPr>
          <p:nvPr>
            <p:ph type="body" idx="1"/>
          </p:nvPr>
        </p:nvSpPr>
        <p:spPr>
          <a:xfrm>
            <a:off x="812800" y="961900"/>
            <a:ext cx="10302504" cy="5438899"/>
          </a:xfrm>
        </p:spPr>
        <p:txBody>
          <a:bodyPr>
            <a:normAutofit lnSpcReduction="10000"/>
          </a:bodyPr>
          <a:lstStyle/>
          <a:p>
            <a:pPr algn="just"/>
            <a:r>
              <a:rPr lang="en-US" dirty="0"/>
              <a:t>Fixed-time signals waste time, fuel, and energy, increasing pollution.</a:t>
            </a:r>
          </a:p>
          <a:p>
            <a:pPr algn="just"/>
            <a:r>
              <a:rPr lang="en-US" dirty="0"/>
              <a:t>Emergency vehicles get delayed in traffic, affecting response times.</a:t>
            </a:r>
          </a:p>
          <a:p>
            <a:pPr algn="just"/>
            <a:r>
              <a:rPr lang="en-US" dirty="0"/>
              <a:t>It reduces idle time, fuel consumption, and emissions while improving traffic flow and emergency response.</a:t>
            </a:r>
          </a:p>
          <a:p>
            <a:pPr algn="just"/>
            <a:endParaRPr lang="en-US" dirty="0"/>
          </a:p>
          <a:p>
            <a:pPr algn="just"/>
            <a:r>
              <a:rPr lang="en-US" b="1" dirty="0"/>
              <a:t>Innovation: </a:t>
            </a:r>
          </a:p>
          <a:p>
            <a:pPr marL="558800" indent="-457200" algn="just">
              <a:buFont typeface="+mj-lt"/>
              <a:buAutoNum type="arabicPeriod"/>
            </a:pPr>
            <a:r>
              <a:rPr lang="en-US" dirty="0"/>
              <a:t>Our ML-based system dynamically controls signals using real-time traffic data.</a:t>
            </a:r>
          </a:p>
          <a:p>
            <a:pPr marL="558800" indent="-457200" algn="just">
              <a:buFont typeface="+mj-lt"/>
              <a:buAutoNum type="arabicPeriod"/>
            </a:pPr>
            <a:r>
              <a:rPr lang="en-US" dirty="0"/>
              <a:t>Our proposed system has the feature to enable or disable the ambulance priority</a:t>
            </a:r>
          </a:p>
          <a:p>
            <a:pPr marL="558800" indent="-457200" algn="just">
              <a:buFont typeface="+mj-lt"/>
              <a:buAutoNum type="arabicPeriod"/>
            </a:pPr>
            <a:r>
              <a:rPr lang="en-US" dirty="0"/>
              <a:t>Dynamic Signal Switching based on Traffic Density</a:t>
            </a:r>
          </a:p>
          <a:p>
            <a:pPr marL="101600" indent="0" algn="just">
              <a:buNone/>
            </a:pPr>
            <a:endParaRPr lang="en-US" dirty="0"/>
          </a:p>
        </p:txBody>
      </p:sp>
      <p:sp>
        <p:nvSpPr>
          <p:cNvPr id="2" name="Slide Number Placeholder 1">
            <a:extLst>
              <a:ext uri="{FF2B5EF4-FFF2-40B4-BE49-F238E27FC236}">
                <a16:creationId xmlns:a16="http://schemas.microsoft.com/office/drawing/2014/main" id="{859A95AC-EA70-8C15-1242-E321D0183D60}"/>
              </a:ext>
            </a:extLst>
          </p:cNvPr>
          <p:cNvSpPr>
            <a:spLocks noGrp="1"/>
          </p:cNvSpPr>
          <p:nvPr>
            <p:ph type="sldNum" idx="12"/>
          </p:nvPr>
        </p:nvSpPr>
        <p:spPr/>
        <p:txBody>
          <a:bodyPr/>
          <a:lstStyle/>
          <a:p>
            <a:fld id="{59EB0EDB-E9F9-8442-A134-CF406E7BEB24}" type="slidenum">
              <a:rPr lang="en-US" smtClean="0"/>
              <a:t>4</a:t>
            </a:fld>
            <a:endParaRPr lang="en-US"/>
          </a:p>
        </p:txBody>
      </p:sp>
    </p:spTree>
    <p:extLst>
      <p:ext uri="{BB962C8B-B14F-4D97-AF65-F5344CB8AC3E}">
        <p14:creationId xmlns:p14="http://schemas.microsoft.com/office/powerpoint/2010/main" val="3327665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F6B3E-C823-4F44-F634-CB36B37B16E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EBE4EE2-E68F-2355-D261-09C1124E7A5E}"/>
              </a:ext>
            </a:extLst>
          </p:cNvPr>
          <p:cNvSpPr>
            <a:spLocks noGrp="1"/>
          </p:cNvSpPr>
          <p:nvPr>
            <p:ph type="title"/>
          </p:nvPr>
        </p:nvSpPr>
        <p:spPr/>
        <p:txBody>
          <a:bodyPr/>
          <a:lstStyle/>
          <a:p>
            <a:r>
              <a:rPr lang="en-US" dirty="0"/>
              <a:t>CHALLENGES FACED</a:t>
            </a:r>
          </a:p>
        </p:txBody>
      </p:sp>
      <p:sp>
        <p:nvSpPr>
          <p:cNvPr id="10" name="Text Placeholder 2">
            <a:extLst>
              <a:ext uri="{FF2B5EF4-FFF2-40B4-BE49-F238E27FC236}">
                <a16:creationId xmlns:a16="http://schemas.microsoft.com/office/drawing/2014/main" id="{4C09D929-5689-91F5-6024-D08CC5A050E9}"/>
              </a:ext>
            </a:extLst>
          </p:cNvPr>
          <p:cNvSpPr>
            <a:spLocks noGrp="1"/>
          </p:cNvSpPr>
          <p:nvPr>
            <p:ph type="body" idx="1"/>
          </p:nvPr>
        </p:nvSpPr>
        <p:spPr>
          <a:xfrm>
            <a:off x="777174" y="1052022"/>
            <a:ext cx="11137464" cy="5486400"/>
          </a:xfrm>
        </p:spPr>
        <p:txBody>
          <a:bodyPr>
            <a:normAutofit/>
          </a:bodyPr>
          <a:lstStyle/>
          <a:p>
            <a:r>
              <a:rPr lang="en-US" dirty="0"/>
              <a:t>Dataset Creation (No dataset available for Ambulance in India)</a:t>
            </a:r>
          </a:p>
          <a:p>
            <a:r>
              <a:rPr lang="en-US" dirty="0"/>
              <a:t>Labelling Dataset (over 40,000 Images )</a:t>
            </a:r>
          </a:p>
          <a:p>
            <a:r>
              <a:rPr lang="en-US" dirty="0"/>
              <a:t>Dataset Imbalance</a:t>
            </a:r>
          </a:p>
          <a:p>
            <a:r>
              <a:rPr lang="en-US" dirty="0"/>
              <a:t>Dataset Augmentation</a:t>
            </a:r>
          </a:p>
          <a:p>
            <a:r>
              <a:rPr lang="en-US" dirty="0"/>
              <a:t>Hyperparameter Tuning</a:t>
            </a:r>
          </a:p>
          <a:p>
            <a:r>
              <a:rPr lang="en-US" dirty="0"/>
              <a:t>Hardware Constraints for training the dataset (GPUs)</a:t>
            </a:r>
          </a:p>
        </p:txBody>
      </p:sp>
      <p:sp>
        <p:nvSpPr>
          <p:cNvPr id="2" name="Slide Number Placeholder 1">
            <a:extLst>
              <a:ext uri="{FF2B5EF4-FFF2-40B4-BE49-F238E27FC236}">
                <a16:creationId xmlns:a16="http://schemas.microsoft.com/office/drawing/2014/main" id="{DE38D3C5-EC6B-99A0-4BA5-651A3A50F667}"/>
              </a:ext>
            </a:extLst>
          </p:cNvPr>
          <p:cNvSpPr>
            <a:spLocks noGrp="1"/>
          </p:cNvSpPr>
          <p:nvPr>
            <p:ph type="sldNum" idx="12"/>
          </p:nvPr>
        </p:nvSpPr>
        <p:spPr/>
        <p:txBody>
          <a:bodyPr/>
          <a:lstStyle/>
          <a:p>
            <a:fld id="{59EB0EDB-E9F9-8442-A134-CF406E7BEB24}" type="slidenum">
              <a:rPr lang="en-US" smtClean="0"/>
              <a:t>5</a:t>
            </a:fld>
            <a:endParaRPr lang="en-US"/>
          </a:p>
        </p:txBody>
      </p:sp>
    </p:spTree>
    <p:extLst>
      <p:ext uri="{BB962C8B-B14F-4D97-AF65-F5344CB8AC3E}">
        <p14:creationId xmlns:p14="http://schemas.microsoft.com/office/powerpoint/2010/main" val="301303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91F7F-62F3-74E2-D7F5-932C4F2C1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F85CFC-421C-E46D-E5C7-1CB455820810}"/>
              </a:ext>
            </a:extLst>
          </p:cNvPr>
          <p:cNvSpPr>
            <a:spLocks noGrp="1"/>
          </p:cNvSpPr>
          <p:nvPr>
            <p:ph type="title"/>
          </p:nvPr>
        </p:nvSpPr>
        <p:spPr/>
        <p:txBody>
          <a:bodyPr/>
          <a:lstStyle/>
          <a:p>
            <a:r>
              <a:rPr lang="en-US" dirty="0"/>
              <a:t>TOOLS USED:</a:t>
            </a:r>
          </a:p>
        </p:txBody>
      </p:sp>
      <p:sp>
        <p:nvSpPr>
          <p:cNvPr id="3" name="Text Placeholder 2">
            <a:extLst>
              <a:ext uri="{FF2B5EF4-FFF2-40B4-BE49-F238E27FC236}">
                <a16:creationId xmlns:a16="http://schemas.microsoft.com/office/drawing/2014/main" id="{D38E981F-A67A-9FDF-BE51-CE04562E16F0}"/>
              </a:ext>
            </a:extLst>
          </p:cNvPr>
          <p:cNvSpPr>
            <a:spLocks noGrp="1"/>
          </p:cNvSpPr>
          <p:nvPr>
            <p:ph type="body" idx="1"/>
          </p:nvPr>
        </p:nvSpPr>
        <p:spPr>
          <a:xfrm>
            <a:off x="812800" y="787078"/>
            <a:ext cx="11137464" cy="5613722"/>
          </a:xfrm>
        </p:spPr>
        <p:txBody>
          <a:bodyPr>
            <a:normAutofit/>
          </a:bodyPr>
          <a:lstStyle/>
          <a:p>
            <a:pPr>
              <a:buFont typeface="Arial" panose="020B0604020202020204" pitchFamily="34" charset="0"/>
              <a:buChar char="•"/>
            </a:pPr>
            <a:r>
              <a:rPr lang="en-US" b="1" dirty="0"/>
              <a:t>Python: </a:t>
            </a:r>
            <a:r>
              <a:rPr lang="en-US" dirty="0"/>
              <a:t>Programming language.</a:t>
            </a:r>
          </a:p>
          <a:p>
            <a:pPr>
              <a:buFont typeface="Arial" panose="020B0604020202020204" pitchFamily="34" charset="0"/>
              <a:buChar char="•"/>
            </a:pPr>
            <a:r>
              <a:rPr lang="en-US" b="1" dirty="0"/>
              <a:t>PyTorch (torch): </a:t>
            </a:r>
            <a:r>
              <a:rPr lang="en-US" dirty="0"/>
              <a:t>Used for neural network operations and GPU acceleration.</a:t>
            </a:r>
          </a:p>
          <a:p>
            <a:pPr>
              <a:buFont typeface="Arial" panose="020B0604020202020204" pitchFamily="34" charset="0"/>
              <a:buChar char="•"/>
            </a:pPr>
            <a:r>
              <a:rPr lang="en-US" b="1" dirty="0"/>
              <a:t>Darknet: </a:t>
            </a:r>
            <a:r>
              <a:rPr lang="en-US" dirty="0"/>
              <a:t>A custom neural network framework for YOLO object detection.</a:t>
            </a:r>
          </a:p>
          <a:p>
            <a:pPr>
              <a:buFont typeface="Arial" panose="020B0604020202020204" pitchFamily="34" charset="0"/>
              <a:buChar char="•"/>
            </a:pPr>
            <a:r>
              <a:rPr lang="en-US" b="1" dirty="0"/>
              <a:t>OpenCV (cv2): </a:t>
            </a:r>
            <a:r>
              <a:rPr lang="en-US" dirty="0"/>
              <a:t>Used for image processing and reading image files.</a:t>
            </a:r>
          </a:p>
          <a:p>
            <a:pPr>
              <a:buFont typeface="Arial" panose="020B0604020202020204" pitchFamily="34" charset="0"/>
              <a:buChar char="•"/>
            </a:pPr>
            <a:r>
              <a:rPr lang="en-US" b="1" dirty="0"/>
              <a:t>YOLO (You Only Look Once): </a:t>
            </a:r>
            <a:r>
              <a:rPr lang="en-US" dirty="0"/>
              <a:t>Object detection algorithm for vehicle recognition.</a:t>
            </a:r>
          </a:p>
          <a:p>
            <a:pPr>
              <a:buFont typeface="Arial" panose="020B0604020202020204" pitchFamily="34" charset="0"/>
              <a:buChar char="•"/>
            </a:pPr>
            <a:r>
              <a:rPr lang="en-US" b="1" dirty="0"/>
              <a:t>Collections (Counter): </a:t>
            </a:r>
            <a:r>
              <a:rPr lang="en-US" dirty="0"/>
              <a:t>For counting vehicle types.</a:t>
            </a:r>
          </a:p>
          <a:p>
            <a:pPr>
              <a:buFont typeface="Arial" panose="020B0604020202020204" pitchFamily="34" charset="0"/>
              <a:buChar char="•"/>
            </a:pPr>
            <a:r>
              <a:rPr lang="en-US" b="1" dirty="0"/>
              <a:t>Pandas (pd): </a:t>
            </a:r>
            <a:r>
              <a:rPr lang="en-US" dirty="0"/>
              <a:t>For data manipulation.</a:t>
            </a:r>
          </a:p>
          <a:p>
            <a:pPr>
              <a:buFont typeface="Arial" panose="020B0604020202020204" pitchFamily="34" charset="0"/>
              <a:buChar char="•"/>
            </a:pPr>
            <a:r>
              <a:rPr lang="en-US" b="1" dirty="0"/>
              <a:t>Non-Maximum Suppression (NMS): </a:t>
            </a:r>
            <a:r>
              <a:rPr lang="en-US" dirty="0"/>
              <a:t>A technique to reduce overlapping object detections.</a:t>
            </a:r>
          </a:p>
          <a:p>
            <a:pPr marL="101600" indent="0">
              <a:buNone/>
            </a:pPr>
            <a:endParaRPr lang="en-US" dirty="0"/>
          </a:p>
        </p:txBody>
      </p:sp>
      <p:sp>
        <p:nvSpPr>
          <p:cNvPr id="4" name="Slide Number Placeholder 3">
            <a:extLst>
              <a:ext uri="{FF2B5EF4-FFF2-40B4-BE49-F238E27FC236}">
                <a16:creationId xmlns:a16="http://schemas.microsoft.com/office/drawing/2014/main" id="{A2A632EE-E48C-D930-26BA-4FAFCA50BF06}"/>
              </a:ext>
            </a:extLst>
          </p:cNvPr>
          <p:cNvSpPr>
            <a:spLocks noGrp="1"/>
          </p:cNvSpPr>
          <p:nvPr>
            <p:ph type="sldNum" idx="12"/>
          </p:nvPr>
        </p:nvSpPr>
        <p:spPr/>
        <p:txBody>
          <a:bodyPr/>
          <a:lstStyle/>
          <a:p>
            <a:fld id="{59EB0EDB-E9F9-8442-A134-CF406E7BEB24}" type="slidenum">
              <a:rPr lang="en-US" smtClean="0"/>
              <a:t>6</a:t>
            </a:fld>
            <a:endParaRPr lang="en-US"/>
          </a:p>
        </p:txBody>
      </p:sp>
    </p:spTree>
    <p:extLst>
      <p:ext uri="{BB962C8B-B14F-4D97-AF65-F5344CB8AC3E}">
        <p14:creationId xmlns:p14="http://schemas.microsoft.com/office/powerpoint/2010/main" val="188399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455A9-ECF4-8FAB-1114-F93596DE3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6D565-EE80-B9A5-1AAE-35ABB4E2393F}"/>
              </a:ext>
            </a:extLst>
          </p:cNvPr>
          <p:cNvSpPr>
            <a:spLocks noGrp="1"/>
          </p:cNvSpPr>
          <p:nvPr>
            <p:ph type="title"/>
          </p:nvPr>
        </p:nvSpPr>
        <p:spPr/>
        <p:txBody>
          <a:bodyPr/>
          <a:lstStyle/>
          <a:p>
            <a:r>
              <a:rPr lang="en-US" dirty="0"/>
              <a:t>YOLOv8</a:t>
            </a:r>
          </a:p>
        </p:txBody>
      </p:sp>
      <p:sp>
        <p:nvSpPr>
          <p:cNvPr id="4" name="Slide Number Placeholder 3">
            <a:extLst>
              <a:ext uri="{FF2B5EF4-FFF2-40B4-BE49-F238E27FC236}">
                <a16:creationId xmlns:a16="http://schemas.microsoft.com/office/drawing/2014/main" id="{ECF18733-4602-1C89-B74A-94384DF5D45E}"/>
              </a:ext>
            </a:extLst>
          </p:cNvPr>
          <p:cNvSpPr>
            <a:spLocks noGrp="1"/>
          </p:cNvSpPr>
          <p:nvPr>
            <p:ph type="sldNum" idx="12"/>
          </p:nvPr>
        </p:nvSpPr>
        <p:spPr/>
        <p:txBody>
          <a:bodyPr/>
          <a:lstStyle/>
          <a:p>
            <a:fld id="{59EB0EDB-E9F9-8442-A134-CF406E7BEB24}" type="slidenum">
              <a:rPr lang="en-US" smtClean="0"/>
              <a:t>7</a:t>
            </a:fld>
            <a:endParaRPr lang="en-US"/>
          </a:p>
        </p:txBody>
      </p:sp>
      <p:pic>
        <p:nvPicPr>
          <p:cNvPr id="1030" name="Picture 6" descr="Pre-trained YOLOv8 model for object detection in real-time videos">
            <a:extLst>
              <a:ext uri="{FF2B5EF4-FFF2-40B4-BE49-F238E27FC236}">
                <a16:creationId xmlns:a16="http://schemas.microsoft.com/office/drawing/2014/main" id="{5C4DF5F5-9890-1A74-7ACE-FE4AC6F76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021" y="896587"/>
            <a:ext cx="6414943" cy="5064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62EE85-F855-B7B3-289A-F34DD8CFE28E}"/>
              </a:ext>
            </a:extLst>
          </p:cNvPr>
          <p:cNvSpPr txBox="1"/>
          <p:nvPr/>
        </p:nvSpPr>
        <p:spPr>
          <a:xfrm>
            <a:off x="700644" y="1104406"/>
            <a:ext cx="4286993" cy="3785652"/>
          </a:xfrm>
          <a:prstGeom prst="rect">
            <a:avLst/>
          </a:prstGeom>
          <a:noFill/>
        </p:spPr>
        <p:txBody>
          <a:bodyPr wrap="square" rtlCol="0">
            <a:spAutoFit/>
          </a:bodyPr>
          <a:lstStyle/>
          <a:p>
            <a:pPr marL="457200" indent="-457200">
              <a:buFont typeface="+mj-lt"/>
              <a:buAutoNum type="arabicPeriod"/>
            </a:pPr>
            <a:endParaRPr lang="en-US" sz="2000" dirty="0">
              <a:solidFill>
                <a:srgbClr val="444444"/>
              </a:solidFill>
              <a:latin typeface="Verdana" panose="020B0604030504040204" pitchFamily="34" charset="0"/>
              <a:ea typeface="Verdana" panose="020B0604030504040204" pitchFamily="34" charset="0"/>
              <a:cs typeface="Verdana" panose="020B0604030504040204" pitchFamily="34" charset="0"/>
            </a:endParaRPr>
          </a:p>
          <a:p>
            <a:pPr marL="457200" indent="-457200">
              <a:buFont typeface="+mj-lt"/>
              <a:buAutoNum type="arabicPeriod"/>
            </a:pPr>
            <a:r>
              <a:rPr lang="en-US" sz="2000" dirty="0">
                <a:solidFill>
                  <a:srgbClr val="444444"/>
                </a:solidFill>
                <a:latin typeface="Verdana" panose="020B0604030504040204" pitchFamily="34" charset="0"/>
                <a:ea typeface="Verdana" panose="020B0604030504040204" pitchFamily="34" charset="0"/>
                <a:cs typeface="Verdana" panose="020B0604030504040204" pitchFamily="34" charset="0"/>
              </a:rPr>
              <a:t>Unl</a:t>
            </a:r>
            <a:r>
              <a:rPr lang="en-US" sz="2000" i="0" dirty="0">
                <a:solidFill>
                  <a:srgbClr val="444444"/>
                </a:solidFill>
                <a:effectLst/>
                <a:latin typeface="Verdana" panose="020B0604030504040204" pitchFamily="34" charset="0"/>
                <a:ea typeface="Verdana" panose="020B0604030504040204" pitchFamily="34" charset="0"/>
                <a:cs typeface="Verdana" panose="020B0604030504040204" pitchFamily="34" charset="0"/>
              </a:rPr>
              <a:t>ike v5 and v6, YOLOv8 has  higher accuracy and faster speed.</a:t>
            </a:r>
          </a:p>
          <a:p>
            <a:pPr marL="457200" indent="-457200">
              <a:buFont typeface="+mj-lt"/>
              <a:buAutoNum type="arabicPeriod"/>
            </a:pPr>
            <a:endParaRPr lang="en-US" sz="2000" i="0" dirty="0">
              <a:solidFill>
                <a:srgbClr val="444444"/>
              </a:solidFill>
              <a:effectLst/>
              <a:latin typeface="Verdana" panose="020B0604030504040204" pitchFamily="34" charset="0"/>
              <a:ea typeface="Verdana" panose="020B0604030504040204" pitchFamily="34" charset="0"/>
              <a:cs typeface="Verdana" panose="020B0604030504040204" pitchFamily="34" charset="0"/>
            </a:endParaRPr>
          </a:p>
          <a:p>
            <a:pPr marL="457200" indent="-457200">
              <a:buFont typeface="+mj-lt"/>
              <a:buAutoNum type="arabicPeriod"/>
            </a:pPr>
            <a:r>
              <a:rPr lang="en-US" sz="2000" dirty="0">
                <a:solidFill>
                  <a:srgbClr val="444444"/>
                </a:solidFill>
                <a:latin typeface="Verdana" panose="020B0604030504040204" pitchFamily="34" charset="0"/>
                <a:ea typeface="Verdana" panose="020B0604030504040204" pitchFamily="34" charset="0"/>
                <a:cs typeface="Verdana" panose="020B0604030504040204" pitchFamily="34" charset="0"/>
              </a:rPr>
              <a:t>It is easy to use and develop.</a:t>
            </a:r>
          </a:p>
          <a:p>
            <a:pPr marL="457200" indent="-457200">
              <a:buFont typeface="+mj-lt"/>
              <a:buAutoNum type="arabicPeriod"/>
            </a:pPr>
            <a:endParaRPr lang="en-US" sz="2000" dirty="0">
              <a:solidFill>
                <a:srgbClr val="444444"/>
              </a:solidFill>
              <a:latin typeface="Verdana" panose="020B0604030504040204" pitchFamily="34" charset="0"/>
              <a:ea typeface="Verdana" panose="020B0604030504040204" pitchFamily="34" charset="0"/>
              <a:cs typeface="Verdana" panose="020B0604030504040204" pitchFamily="34" charset="0"/>
            </a:endParaRPr>
          </a:p>
          <a:p>
            <a:pPr marL="457200" indent="-457200">
              <a:buFont typeface="+mj-lt"/>
              <a:buAutoNum type="arabicPeriod"/>
            </a:pPr>
            <a:r>
              <a:rPr lang="en-US" sz="2000" dirty="0">
                <a:solidFill>
                  <a:srgbClr val="444444"/>
                </a:solidFill>
                <a:latin typeface="Verdana" panose="020B0604030504040204" pitchFamily="34" charset="0"/>
                <a:ea typeface="Verdana" panose="020B0604030504040204" pitchFamily="34" charset="0"/>
                <a:cs typeface="Verdana" panose="020B0604030504040204" pitchFamily="34" charset="0"/>
              </a:rPr>
              <a:t>The model identifies objects and locates object in an image by placing bounding boxes around them.</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36483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7D349-1867-399D-8E32-C1D1B24E2EC5}"/>
              </a:ext>
            </a:extLst>
          </p:cNvPr>
          <p:cNvSpPr>
            <a:spLocks noGrp="1"/>
          </p:cNvSpPr>
          <p:nvPr>
            <p:ph type="title"/>
          </p:nvPr>
        </p:nvSpPr>
        <p:spPr>
          <a:xfrm>
            <a:off x="2183130" y="3"/>
            <a:ext cx="7735363" cy="582928"/>
          </a:xfrm>
        </p:spPr>
        <p:txBody>
          <a:bodyPr>
            <a:normAutofit/>
          </a:bodyPr>
          <a:lstStyle/>
          <a:p>
            <a:r>
              <a:rPr lang="en-US" sz="2400" dirty="0"/>
              <a:t>METHODOLOGY - FLOWCHART</a:t>
            </a:r>
          </a:p>
        </p:txBody>
      </p:sp>
      <p:sp>
        <p:nvSpPr>
          <p:cNvPr id="4" name="Slide Number Placeholder 3">
            <a:extLst>
              <a:ext uri="{FF2B5EF4-FFF2-40B4-BE49-F238E27FC236}">
                <a16:creationId xmlns:a16="http://schemas.microsoft.com/office/drawing/2014/main" id="{8FC14AA8-E863-D81F-A5BE-127307DDE175}"/>
              </a:ext>
            </a:extLst>
          </p:cNvPr>
          <p:cNvSpPr>
            <a:spLocks noGrp="1"/>
          </p:cNvSpPr>
          <p:nvPr>
            <p:ph type="sldNum" idx="12"/>
          </p:nvPr>
        </p:nvSpPr>
        <p:spPr/>
        <p:txBody>
          <a:bodyPr/>
          <a:lstStyle/>
          <a:p>
            <a:fld id="{59EB0EDB-E9F9-8442-A134-CF406E7BEB24}" type="slidenum">
              <a:rPr lang="en-US" smtClean="0"/>
              <a:t>8</a:t>
            </a:fld>
            <a:endParaRPr lang="en-US"/>
          </a:p>
        </p:txBody>
      </p:sp>
      <p:pic>
        <p:nvPicPr>
          <p:cNvPr id="5" name="Picture 4">
            <a:extLst>
              <a:ext uri="{FF2B5EF4-FFF2-40B4-BE49-F238E27FC236}">
                <a16:creationId xmlns:a16="http://schemas.microsoft.com/office/drawing/2014/main" id="{F2AB84D7-C77D-C326-1905-C3203EAD603B}"/>
              </a:ext>
            </a:extLst>
          </p:cNvPr>
          <p:cNvPicPr>
            <a:picLocks noChangeAspect="1"/>
          </p:cNvPicPr>
          <p:nvPr/>
        </p:nvPicPr>
        <p:blipFill>
          <a:blip r:embed="rId2"/>
          <a:stretch>
            <a:fillRect/>
          </a:stretch>
        </p:blipFill>
        <p:spPr>
          <a:xfrm>
            <a:off x="7784467" y="724395"/>
            <a:ext cx="4656915" cy="5814027"/>
          </a:xfrm>
          <a:prstGeom prst="rect">
            <a:avLst/>
          </a:prstGeom>
        </p:spPr>
      </p:pic>
      <p:pic>
        <p:nvPicPr>
          <p:cNvPr id="6" name="Picture 6" descr="Pune's Smart Traffic Management: When Automation Causes Congestion -  PUNE.NEWS">
            <a:extLst>
              <a:ext uri="{FF2B5EF4-FFF2-40B4-BE49-F238E27FC236}">
                <a16:creationId xmlns:a16="http://schemas.microsoft.com/office/drawing/2014/main" id="{D43ED5E9-0BE2-CF7F-81FE-EEA0B36BC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48" y="1046713"/>
            <a:ext cx="7131472" cy="533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86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203A7-8E63-EDD2-3D21-5FCE90095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5B55D-6026-EA0F-595F-62E5C8AE8CC7}"/>
              </a:ext>
            </a:extLst>
          </p:cNvPr>
          <p:cNvSpPr>
            <a:spLocks noGrp="1"/>
          </p:cNvSpPr>
          <p:nvPr>
            <p:ph type="title"/>
          </p:nvPr>
        </p:nvSpPr>
        <p:spPr>
          <a:xfrm>
            <a:off x="2183130" y="3"/>
            <a:ext cx="7735363" cy="582928"/>
          </a:xfrm>
        </p:spPr>
        <p:txBody>
          <a:bodyPr>
            <a:normAutofit/>
          </a:bodyPr>
          <a:lstStyle/>
          <a:p>
            <a:r>
              <a:rPr lang="en-US" sz="2400" dirty="0"/>
              <a:t>METHODOLOGY </a:t>
            </a:r>
          </a:p>
        </p:txBody>
      </p:sp>
      <p:sp>
        <p:nvSpPr>
          <p:cNvPr id="4" name="Slide Number Placeholder 3">
            <a:extLst>
              <a:ext uri="{FF2B5EF4-FFF2-40B4-BE49-F238E27FC236}">
                <a16:creationId xmlns:a16="http://schemas.microsoft.com/office/drawing/2014/main" id="{8669FFC9-B87E-BAB4-49ED-DA038855EB89}"/>
              </a:ext>
            </a:extLst>
          </p:cNvPr>
          <p:cNvSpPr>
            <a:spLocks noGrp="1"/>
          </p:cNvSpPr>
          <p:nvPr>
            <p:ph type="sldNum" idx="12"/>
          </p:nvPr>
        </p:nvSpPr>
        <p:spPr/>
        <p:txBody>
          <a:bodyPr/>
          <a:lstStyle/>
          <a:p>
            <a:fld id="{59EB0EDB-E9F9-8442-A134-CF406E7BEB24}" type="slidenum">
              <a:rPr lang="en-US" smtClean="0"/>
              <a:t>9</a:t>
            </a:fld>
            <a:endParaRPr lang="en-US"/>
          </a:p>
        </p:txBody>
      </p:sp>
      <p:sp>
        <p:nvSpPr>
          <p:cNvPr id="3" name="TextBox 2">
            <a:extLst>
              <a:ext uri="{FF2B5EF4-FFF2-40B4-BE49-F238E27FC236}">
                <a16:creationId xmlns:a16="http://schemas.microsoft.com/office/drawing/2014/main" id="{193B7B89-4D9E-6222-1708-55AE18CFCF87}"/>
              </a:ext>
            </a:extLst>
          </p:cNvPr>
          <p:cNvSpPr txBox="1"/>
          <p:nvPr/>
        </p:nvSpPr>
        <p:spPr>
          <a:xfrm>
            <a:off x="653145" y="795649"/>
            <a:ext cx="5153892" cy="5355312"/>
          </a:xfrm>
          <a:prstGeom prst="rect">
            <a:avLst/>
          </a:prstGeom>
          <a:noFill/>
        </p:spPr>
        <p:txBody>
          <a:bodyPr wrap="square" rtlCol="0">
            <a:spAutoFit/>
          </a:bodyPr>
          <a:lstStyle/>
          <a:p>
            <a:pPr marL="342900" indent="-342900" algn="l">
              <a:buFont typeface="+mj-lt"/>
              <a:buAutoNum type="arabicPeriod"/>
            </a:pPr>
            <a:r>
              <a:rPr lang="en-US" sz="1800" b="1" i="0" u="none" strike="noStrike" dirty="0">
                <a:solidFill>
                  <a:srgbClr val="000000"/>
                </a:solidFill>
                <a:effectLst/>
              </a:rPr>
              <a:t>Dataset Collection</a:t>
            </a:r>
            <a:r>
              <a:rPr lang="en-US" sz="1800" b="0" i="0" u="none" strike="noStrike" dirty="0">
                <a:solidFill>
                  <a:srgbClr val="000000"/>
                </a:solidFill>
                <a:effectLst/>
              </a:rPr>
              <a:t>: High-resolution images of various vehicles, annotated and split into training (70%), validation (20%), and testing (10%) sets.</a:t>
            </a:r>
          </a:p>
          <a:p>
            <a:pPr marL="342900" indent="-342900" algn="l">
              <a:buFont typeface="+mj-lt"/>
              <a:buAutoNum type="arabicPeriod"/>
            </a:pPr>
            <a:endParaRPr lang="en-US" sz="1800" dirty="0"/>
          </a:p>
          <a:p>
            <a:pPr marL="342900" indent="-342900" algn="l">
              <a:buFont typeface="+mj-lt"/>
              <a:buAutoNum type="arabicPeriod"/>
            </a:pPr>
            <a:endParaRPr lang="en-US" sz="1800" b="0" i="0" u="none" strike="noStrike" dirty="0">
              <a:solidFill>
                <a:srgbClr val="000000"/>
              </a:solidFill>
              <a:effectLst/>
            </a:endParaRPr>
          </a:p>
          <a:p>
            <a:pPr marL="342900" indent="-342900" algn="l">
              <a:buFont typeface="+mj-lt"/>
              <a:buAutoNum type="arabicPeriod"/>
            </a:pPr>
            <a:endParaRPr lang="en-US" sz="1800" dirty="0"/>
          </a:p>
          <a:p>
            <a:pPr marL="342900" indent="-342900" algn="l">
              <a:buFont typeface="+mj-lt"/>
              <a:buAutoNum type="arabicPeriod"/>
            </a:pPr>
            <a:endParaRPr lang="en-US" sz="1800" b="0" i="0" u="none" strike="noStrike" dirty="0">
              <a:solidFill>
                <a:srgbClr val="000000"/>
              </a:solidFill>
              <a:effectLst/>
            </a:endParaRPr>
          </a:p>
          <a:p>
            <a:pPr marL="342900" indent="-342900" algn="l">
              <a:buFont typeface="+mj-lt"/>
              <a:buAutoNum type="arabicPeriod"/>
            </a:pPr>
            <a:endParaRPr lang="en-US" sz="1800" dirty="0"/>
          </a:p>
          <a:p>
            <a:pPr marL="342900" indent="-342900" algn="l">
              <a:buFont typeface="+mj-lt"/>
              <a:buAutoNum type="arabicPeriod"/>
            </a:pPr>
            <a:endParaRPr lang="en-US" sz="1800" b="0" i="0" u="none" strike="noStrike" dirty="0">
              <a:solidFill>
                <a:srgbClr val="000000"/>
              </a:solidFill>
              <a:effectLst/>
            </a:endParaRPr>
          </a:p>
          <a:p>
            <a:pPr marL="342900" indent="-342900" algn="l">
              <a:buFont typeface="+mj-lt"/>
              <a:buAutoNum type="arabicPeriod"/>
            </a:pPr>
            <a:endParaRPr lang="en-US" sz="1800" dirty="0"/>
          </a:p>
          <a:p>
            <a:pPr marL="342900" indent="-342900" algn="l">
              <a:buFont typeface="+mj-lt"/>
              <a:buAutoNum type="arabicPeriod"/>
            </a:pPr>
            <a:endParaRPr lang="en-US" sz="1800" dirty="0"/>
          </a:p>
          <a:p>
            <a:pPr marL="342900" indent="-342900" algn="l">
              <a:buFont typeface="+mj-lt"/>
              <a:buAutoNum type="arabicPeriod"/>
            </a:pPr>
            <a:endParaRPr lang="en-US" sz="1800" b="0" i="0" u="none" strike="noStrike" dirty="0">
              <a:solidFill>
                <a:srgbClr val="000000"/>
              </a:solidFill>
              <a:effectLst/>
            </a:endParaRPr>
          </a:p>
          <a:p>
            <a:pPr marL="342900" indent="-342900" algn="l">
              <a:buFont typeface="+mj-lt"/>
              <a:buAutoNum type="arabicPeriod"/>
            </a:pPr>
            <a:endParaRPr lang="en-US" sz="1800" b="0" i="0" u="none" strike="noStrike" dirty="0">
              <a:solidFill>
                <a:srgbClr val="000000"/>
              </a:solidFill>
              <a:effectLst/>
            </a:endParaRPr>
          </a:p>
          <a:p>
            <a:pPr marL="342900" indent="-342900" algn="l">
              <a:buFont typeface="+mj-lt"/>
              <a:buAutoNum type="arabicPeriod"/>
            </a:pPr>
            <a:r>
              <a:rPr lang="en-US" sz="1800" b="1" i="0" u="none" strike="noStrike" dirty="0">
                <a:solidFill>
                  <a:srgbClr val="000000"/>
                </a:solidFill>
                <a:effectLst/>
              </a:rPr>
              <a:t>Data Augmentation</a:t>
            </a:r>
            <a:r>
              <a:rPr lang="en-US" sz="1800" b="0" i="0" u="none" strike="noStrike" dirty="0">
                <a:solidFill>
                  <a:srgbClr val="000000"/>
                </a:solidFill>
                <a:effectLst/>
              </a:rPr>
              <a:t>: Flipping, rotation, zoom, shearing, grayscale conversion, color adjustments, blur, and noise addition for robustness.</a:t>
            </a:r>
          </a:p>
          <a:p>
            <a:endParaRPr lang="en-US" sz="1800" dirty="0"/>
          </a:p>
        </p:txBody>
      </p:sp>
      <p:pic>
        <p:nvPicPr>
          <p:cNvPr id="7" name="Picture 2" descr="Smart City Traffic Management | IOT Use Case | Blues Wireless">
            <a:extLst>
              <a:ext uri="{FF2B5EF4-FFF2-40B4-BE49-F238E27FC236}">
                <a16:creationId xmlns:a16="http://schemas.microsoft.com/office/drawing/2014/main" id="{6E958174-82B5-D8EE-5047-E5356D46B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422" r="10744" b="-1"/>
          <a:stretch/>
        </p:blipFill>
        <p:spPr bwMode="auto">
          <a:xfrm>
            <a:off x="5890162" y="866898"/>
            <a:ext cx="6174002" cy="4928259"/>
          </a:xfrm>
          <a:prstGeom prst="rect">
            <a:avLst/>
          </a:prstGeom>
          <a:solidFill>
            <a:srgbClr val="FFFFFF"/>
          </a:solidFill>
          <a:ln>
            <a:noFill/>
          </a:ln>
        </p:spPr>
      </p:pic>
      <p:pic>
        <p:nvPicPr>
          <p:cNvPr id="8" name="Picture 7" descr="A group of buses parked on the street&#10;&#10;AI-generated content may be incorrect.">
            <a:extLst>
              <a:ext uri="{FF2B5EF4-FFF2-40B4-BE49-F238E27FC236}">
                <a16:creationId xmlns:a16="http://schemas.microsoft.com/office/drawing/2014/main" id="{924EFE72-A3A4-BC1C-3372-8C01088AFAB5}"/>
              </a:ext>
            </a:extLst>
          </p:cNvPr>
          <p:cNvPicPr>
            <a:picLocks noChangeAspect="1"/>
          </p:cNvPicPr>
          <p:nvPr/>
        </p:nvPicPr>
        <p:blipFill rotWithShape="1">
          <a:blip r:embed="rId3"/>
          <a:srcRect l="16415" t="28993" r="28388" b="18099"/>
          <a:stretch/>
        </p:blipFill>
        <p:spPr bwMode="auto">
          <a:xfrm>
            <a:off x="935007" y="2160208"/>
            <a:ext cx="1676400" cy="1038860"/>
          </a:xfrm>
          <a:prstGeom prst="rect">
            <a:avLst/>
          </a:prstGeom>
          <a:ln>
            <a:noFill/>
          </a:ln>
          <a:extLst>
            <a:ext uri="{53640926-AAD7-44D8-BBD7-CCE9431645EC}">
              <a14:shadowObscured xmlns:a14="http://schemas.microsoft.com/office/drawing/2010/main"/>
            </a:ext>
          </a:extLst>
        </p:spPr>
      </p:pic>
      <p:pic>
        <p:nvPicPr>
          <p:cNvPr id="9" name="Picture 8" descr="A ambulance on the street&#10;&#10;AI-generated content may be incorrect.">
            <a:extLst>
              <a:ext uri="{FF2B5EF4-FFF2-40B4-BE49-F238E27FC236}">
                <a16:creationId xmlns:a16="http://schemas.microsoft.com/office/drawing/2014/main" id="{21862381-FCD2-0BA3-56E0-910456D89025}"/>
              </a:ext>
            </a:extLst>
          </p:cNvPr>
          <p:cNvPicPr>
            <a:picLocks noChangeAspect="1"/>
          </p:cNvPicPr>
          <p:nvPr/>
        </p:nvPicPr>
        <p:blipFill rotWithShape="1">
          <a:blip r:embed="rId4"/>
          <a:srcRect l="25796" t="15349" r="31160" b="17839"/>
          <a:stretch/>
        </p:blipFill>
        <p:spPr bwMode="auto">
          <a:xfrm>
            <a:off x="4540756" y="2124991"/>
            <a:ext cx="1012190" cy="1047750"/>
          </a:xfrm>
          <a:prstGeom prst="rect">
            <a:avLst/>
          </a:prstGeom>
          <a:ln>
            <a:noFill/>
          </a:ln>
          <a:extLst>
            <a:ext uri="{53640926-AAD7-44D8-BBD7-CCE9431645EC}">
              <a14:shadowObscured xmlns:a14="http://schemas.microsoft.com/office/drawing/2010/main"/>
            </a:ext>
          </a:extLst>
        </p:spPr>
      </p:pic>
      <p:pic>
        <p:nvPicPr>
          <p:cNvPr id="10" name="Picture 9" descr="A white van parked on a road&#10;&#10;AI-generated content may be incorrect.">
            <a:extLst>
              <a:ext uri="{FF2B5EF4-FFF2-40B4-BE49-F238E27FC236}">
                <a16:creationId xmlns:a16="http://schemas.microsoft.com/office/drawing/2014/main" id="{EE3FF768-6B8A-2200-FB76-9EF200679740}"/>
              </a:ext>
            </a:extLst>
          </p:cNvPr>
          <p:cNvPicPr>
            <a:picLocks noChangeAspect="1"/>
          </p:cNvPicPr>
          <p:nvPr/>
        </p:nvPicPr>
        <p:blipFill rotWithShape="1">
          <a:blip r:embed="rId5"/>
          <a:srcRect l="7885" t="16944" r="13442" b="8222"/>
          <a:stretch/>
        </p:blipFill>
        <p:spPr bwMode="auto">
          <a:xfrm>
            <a:off x="2781231" y="2127505"/>
            <a:ext cx="1676400" cy="1104265"/>
          </a:xfrm>
          <a:prstGeom prst="rect">
            <a:avLst/>
          </a:prstGeom>
          <a:ln>
            <a:noFill/>
          </a:ln>
          <a:extLst>
            <a:ext uri="{53640926-AAD7-44D8-BBD7-CCE9431645EC}">
              <a14:shadowObscured xmlns:a14="http://schemas.microsoft.com/office/drawing/2010/main"/>
            </a:ext>
          </a:extLst>
        </p:spPr>
      </p:pic>
      <p:pic>
        <p:nvPicPr>
          <p:cNvPr id="11" name="Picture 10" descr="A white ambulance on a road&#10;&#10;AI-generated content may be incorrect.">
            <a:extLst>
              <a:ext uri="{FF2B5EF4-FFF2-40B4-BE49-F238E27FC236}">
                <a16:creationId xmlns:a16="http://schemas.microsoft.com/office/drawing/2014/main" id="{1B9F3560-8860-8C16-2AF5-C48A218EC84F}"/>
              </a:ext>
            </a:extLst>
          </p:cNvPr>
          <p:cNvPicPr>
            <a:picLocks noChangeAspect="1"/>
          </p:cNvPicPr>
          <p:nvPr/>
        </p:nvPicPr>
        <p:blipFill rotWithShape="1">
          <a:blip r:embed="rId6"/>
          <a:srcRect l="10872" t="4477" r="36488" b="6330"/>
          <a:stretch/>
        </p:blipFill>
        <p:spPr bwMode="auto">
          <a:xfrm>
            <a:off x="3251300" y="3331027"/>
            <a:ext cx="979805" cy="1107440"/>
          </a:xfrm>
          <a:prstGeom prst="rect">
            <a:avLst/>
          </a:prstGeom>
          <a:ln>
            <a:noFill/>
          </a:ln>
          <a:extLst>
            <a:ext uri="{53640926-AAD7-44D8-BBD7-CCE9431645EC}">
              <a14:shadowObscured xmlns:a14="http://schemas.microsoft.com/office/drawing/2010/main"/>
            </a:ext>
          </a:extLst>
        </p:spPr>
      </p:pic>
      <p:sp>
        <p:nvSpPr>
          <p:cNvPr id="12" name="Rectangle 2">
            <a:extLst>
              <a:ext uri="{FF2B5EF4-FFF2-40B4-BE49-F238E27FC236}">
                <a16:creationId xmlns:a16="http://schemas.microsoft.com/office/drawing/2014/main" id="{377F9667-4898-E42E-7C2B-F9122B4D0C61}"/>
              </a:ext>
            </a:extLst>
          </p:cNvPr>
          <p:cNvSpPr>
            <a:spLocks noChangeArrowheads="1"/>
          </p:cNvSpPr>
          <p:nvPr/>
        </p:nvSpPr>
        <p:spPr bwMode="auto">
          <a:xfrm>
            <a:off x="1412649" y="1578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A white ambulance parked on a pavement&#10;&#10;AI-generated content may be incorrect.">
            <a:extLst>
              <a:ext uri="{FF2B5EF4-FFF2-40B4-BE49-F238E27FC236}">
                <a16:creationId xmlns:a16="http://schemas.microsoft.com/office/drawing/2014/main" id="{E94D0889-D086-A09E-0A81-0DAC4F39F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5559" t="281" r="7710" b="2"/>
          <a:stretch>
            <a:fillRect/>
          </a:stretch>
        </p:blipFill>
        <p:spPr bwMode="auto">
          <a:xfrm>
            <a:off x="1906722" y="3331026"/>
            <a:ext cx="1143000" cy="110425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CD7F08CD-2B85-2F88-C7EC-03B7591E3DAE}"/>
              </a:ext>
            </a:extLst>
          </p:cNvPr>
          <p:cNvSpPr>
            <a:spLocks noChangeArrowheads="1"/>
          </p:cNvSpPr>
          <p:nvPr/>
        </p:nvSpPr>
        <p:spPr bwMode="auto">
          <a:xfrm>
            <a:off x="1412649" y="2569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10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06552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8"/>
</p:tagLst>
</file>

<file path=ppt/theme/theme1.xml><?xml version="1.0" encoding="utf-8"?>
<a:theme xmlns:a="http://schemas.openxmlformats.org/drawingml/2006/main" name="VI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VIT Theme" id="{59AB5BB6-210D-E44E-A2B0-E0A6BEFEAEF5}" vid="{427727F9-C7B2-4D42-8E38-26F1B33614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VIT Theme</Template>
  <TotalTime>2732</TotalTime>
  <Words>723</Words>
  <Application>Microsoft Macintosh PowerPoint</Application>
  <PresentationFormat>Widescreen</PresentationFormat>
  <Paragraphs>140</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Asap</vt:lpstr>
      <vt:lpstr>Calibri</vt:lpstr>
      <vt:lpstr>Times New Roman</vt:lpstr>
      <vt:lpstr>Verdana</vt:lpstr>
      <vt:lpstr>VIT Theme</vt:lpstr>
      <vt:lpstr>PowerPoint Presentation</vt:lpstr>
      <vt:lpstr>INTRODUCTION</vt:lpstr>
      <vt:lpstr>TRAFFIC DELAYS: A SILENT KILLER IN THE EMERGENCY CARE</vt:lpstr>
      <vt:lpstr>MOTIVATION</vt:lpstr>
      <vt:lpstr>CHALLENGES FACED</vt:lpstr>
      <vt:lpstr>TOOLS USED:</vt:lpstr>
      <vt:lpstr>YOLOv8</vt:lpstr>
      <vt:lpstr>METHODOLOGY - FLOWCHART</vt:lpstr>
      <vt:lpstr>METHODOLOGY </vt:lpstr>
      <vt:lpstr>METHODOLOGY </vt:lpstr>
      <vt:lpstr>METHODOLOGY </vt:lpstr>
      <vt:lpstr>ALGORITHM</vt:lpstr>
      <vt:lpstr>RESULTS AND DISCUSSIONS</vt:lpstr>
      <vt:lpstr>RESULTS AND DISCUSSIONS</vt:lpstr>
      <vt:lpstr>RESULTS AND DISCUSSIONS</vt:lpstr>
      <vt:lpstr>CONCLUSION</vt:lpstr>
      <vt:lpstr>OUTPUT</vt:lpstr>
      <vt:lpstr>FINAL-OUTPUT</vt:lpstr>
      <vt:lpstr>FINAL-OUTPUT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Aryan Ghadekar</dc:creator>
  <cp:lastModifiedBy>Aryan Ghadekar</cp:lastModifiedBy>
  <cp:revision>52</cp:revision>
  <cp:lastPrinted>2024-12-16T07:34:26Z</cp:lastPrinted>
  <dcterms:created xsi:type="dcterms:W3CDTF">2024-12-16T07:26:40Z</dcterms:created>
  <dcterms:modified xsi:type="dcterms:W3CDTF">2025-06-20T18:51:50Z</dcterms:modified>
</cp:coreProperties>
</file>